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0" r:id="rId2"/>
    <p:sldId id="278" r:id="rId3"/>
    <p:sldId id="289" r:id="rId4"/>
    <p:sldId id="281" r:id="rId5"/>
    <p:sldId id="283" r:id="rId6"/>
    <p:sldId id="287" r:id="rId7"/>
    <p:sldId id="286" r:id="rId8"/>
    <p:sldId id="291" r:id="rId9"/>
    <p:sldId id="285" r:id="rId10"/>
  </p:sldIdLst>
  <p:sldSz cx="12192000" cy="6858000"/>
  <p:notesSz cx="6791325" cy="987266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raphik LC Black" panose="020B0A03030202060203" pitchFamily="34" charset="0"/>
      <p:bold r:id="rId17"/>
      <p:boldItalic r:id="rId18"/>
    </p:embeddedFont>
    <p:embeddedFont>
      <p:font typeface="Graphik LC Bold" panose="020B0803030202060203" pitchFamily="34" charset="0"/>
      <p:bold r:id="rId19"/>
      <p:boldItalic r:id="rId20"/>
    </p:embeddedFont>
    <p:embeddedFont>
      <p:font typeface="Graphik LC Light" panose="020B0403030202060203" pitchFamily="34" charset="0"/>
      <p:regular r:id="rId21"/>
    </p:embeddedFont>
    <p:embeddedFont>
      <p:font typeface="Graphik LC Regular" panose="020B0503030202060203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38"/>
    <a:srgbClr val="F32735"/>
    <a:srgbClr val="F72E3C"/>
    <a:srgbClr val="515251"/>
    <a:srgbClr val="202D62"/>
    <a:srgbClr val="E0E3FF"/>
    <a:srgbClr val="D9D9D9"/>
    <a:srgbClr val="4A5092"/>
    <a:srgbClr val="A2A2A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74" autoAdjust="0"/>
    <p:restoredTop sz="96395" autoAdjust="0"/>
  </p:normalViewPr>
  <p:slideViewPr>
    <p:cSldViewPr snapToGrid="0" showGuides="1">
      <p:cViewPr varScale="1">
        <p:scale>
          <a:sx n="87" d="100"/>
          <a:sy n="87" d="100"/>
        </p:scale>
        <p:origin x="5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05.12.2022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DC125-F1CB-421D-BF0C-479EBC807B8B}" type="datetimeFigureOut">
              <a:rPr lang="ru-RU" smtClean="0"/>
              <a:t>05.12.2022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774-640C-411A-8718-DDB764B453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774-640C-411A-8718-DDB764B4530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49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774-640C-411A-8718-DDB764B4530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16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774-640C-411A-8718-DDB764B4530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15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5521" b="15899"/>
          <a:stretch/>
        </p:blipFill>
        <p:spPr>
          <a:xfrm>
            <a:off x="0" y="-1"/>
            <a:ext cx="42037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70455" y="1894702"/>
            <a:ext cx="6760226" cy="2165607"/>
          </a:xfrm>
        </p:spPr>
        <p:txBody>
          <a:bodyPr anchor="b">
            <a:normAutofit/>
          </a:bodyPr>
          <a:lstStyle>
            <a:lvl1pPr algn="l">
              <a:defRPr sz="3400" cap="all" spc="300" baseline="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70454" y="4060310"/>
            <a:ext cx="6760226" cy="832965"/>
          </a:xfrm>
        </p:spPr>
        <p:txBody>
          <a:bodyPr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название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4233793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037704" y="4893275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37138" y="6482492"/>
            <a:ext cx="1949450" cy="28901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4970590" y="4979008"/>
            <a:ext cx="4890102" cy="8080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выступающего,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138" y="1199256"/>
            <a:ext cx="1946933" cy="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бума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" t="-1" b="15745"/>
          <a:stretch/>
        </p:blipFill>
        <p:spPr>
          <a:xfrm>
            <a:off x="-12700" y="-1"/>
            <a:ext cx="122047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94934" y="3386239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545491"/>
            <a:ext cx="6757088" cy="1472143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3124" y="3282805"/>
            <a:ext cx="8929127" cy="2894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60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28356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4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83756" y="2951692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246438"/>
            <a:ext cx="7287244" cy="3253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1200" y="64996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7" name="Дата 2"/>
          <p:cNvSpPr>
            <a:spLocks noGrp="1"/>
          </p:cNvSpPr>
          <p:nvPr>
            <p:ph type="dt" sz="half" idx="13"/>
          </p:nvPr>
        </p:nvSpPr>
        <p:spPr>
          <a:xfrm>
            <a:off x="149857" y="6499653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2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п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827633"/>
            <a:ext cx="4754795" cy="26720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62763" y="3827558"/>
            <a:ext cx="4785540" cy="26716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83756" y="3742113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983756" y="2959147"/>
            <a:ext cx="5108575" cy="4365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3756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Дата 2"/>
          <p:cNvSpPr>
            <a:spLocks noGrp="1"/>
          </p:cNvSpPr>
          <p:nvPr>
            <p:ph type="dt" sz="half" idx="15"/>
          </p:nvPr>
        </p:nvSpPr>
        <p:spPr>
          <a:xfrm>
            <a:off x="254499" y="6492874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109979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.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5521" b="15899"/>
          <a:stretch/>
        </p:blipFill>
        <p:spPr>
          <a:xfrm>
            <a:off x="-1" y="-1"/>
            <a:ext cx="4942703" cy="6858001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983892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680908"/>
            <a:ext cx="4061942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35612" y="6450227"/>
            <a:ext cx="4324825" cy="32951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086680" y="6450227"/>
            <a:ext cx="1795572" cy="329514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34658" y="2199349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535613" y="2085975"/>
            <a:ext cx="6088062" cy="4270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55763" y="2085975"/>
            <a:ext cx="2990850" cy="427037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sp>
        <p:nvSpPr>
          <p:cNvPr id="14" name="Дата 2"/>
          <p:cNvSpPr>
            <a:spLocks noGrp="1"/>
          </p:cNvSpPr>
          <p:nvPr>
            <p:ph type="dt" sz="half" idx="10"/>
          </p:nvPr>
        </p:nvSpPr>
        <p:spPr>
          <a:xfrm>
            <a:off x="1655763" y="645349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2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511" y="755267"/>
            <a:ext cx="1150741" cy="267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09" t="-1" b="15745"/>
          <a:stretch/>
        </p:blipFill>
        <p:spPr>
          <a:xfrm>
            <a:off x="4597400" y="-1"/>
            <a:ext cx="75946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597400" y="0"/>
            <a:ext cx="75946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128656" y="1854714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656" y="197708"/>
            <a:ext cx="5131694" cy="1627916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656" y="2203955"/>
            <a:ext cx="6585470" cy="397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8656" y="6440684"/>
            <a:ext cx="4882610" cy="33905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11266" y="6440684"/>
            <a:ext cx="1870986" cy="339057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592"/>
          <a:stretch/>
        </p:blipFill>
        <p:spPr>
          <a:xfrm>
            <a:off x="0" y="-1"/>
            <a:ext cx="12192000" cy="141690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4745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838199" y="1728062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4052" cy="4547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298" y="558363"/>
            <a:ext cx="1946933" cy="50040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9529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3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на 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5674"/>
          <a:stretch/>
        </p:blipFill>
        <p:spPr>
          <a:xfrm>
            <a:off x="0" y="-1"/>
            <a:ext cx="12192000" cy="2794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882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971854" y="1046344"/>
            <a:ext cx="876530" cy="85520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140550" y="2698275"/>
            <a:ext cx="4398550" cy="1048039"/>
          </a:xfrm>
        </p:spPr>
        <p:txBody>
          <a:bodyPr>
            <a:normAutofit/>
          </a:bodyPr>
          <a:lstStyle>
            <a:lvl1pPr>
              <a:defRPr sz="35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394" y="1491963"/>
            <a:ext cx="5925858" cy="468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55206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56301" y="936625"/>
            <a:ext cx="4695224" cy="3381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350" y="430860"/>
            <a:ext cx="1621902" cy="41686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66485" y="645520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794"/>
          <a:stretch/>
        </p:blipFill>
        <p:spPr>
          <a:xfrm>
            <a:off x="-6350" y="4562475"/>
            <a:ext cx="12192000" cy="2295525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-6350" y="4562474"/>
            <a:ext cx="12192000" cy="22955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831850" y="6356349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</a:t>
            </a:r>
          </a:p>
          <a:p>
            <a:pPr lvl="4"/>
            <a:r>
              <a:rPr lang="ru-RU" dirty="0"/>
              <a:t>Пятый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0A029A1-BCD3-94CF-C7F2-7BA0043D7D71}"/>
              </a:ext>
            </a:extLst>
          </p:cNvPr>
          <p:cNvSpPr/>
          <p:nvPr userDrawn="1"/>
        </p:nvSpPr>
        <p:spPr>
          <a:xfrm>
            <a:off x="9355297" y="676737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12700">
            <a:solidFill>
              <a:srgbClr val="AAAD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A382AD-9BF9-8F7E-AEC7-522D0A4E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069"/>
          <a:stretch/>
        </p:blipFill>
        <p:spPr>
          <a:xfrm>
            <a:off x="9590149" y="742804"/>
            <a:ext cx="2292102" cy="326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830" y="726557"/>
            <a:ext cx="1271854" cy="3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5" r:id="rId7"/>
    <p:sldLayoutId id="2147483650" r:id="rId8"/>
    <p:sldLayoutId id="2147483651" r:id="rId9"/>
    <p:sldLayoutId id="2147483664" r:id="rId10"/>
    <p:sldLayoutId id="2147483654" r:id="rId11"/>
    <p:sldLayoutId id="2147483655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image" Target="../media/image22.png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3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304799"/>
            <a:ext cx="12192000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536" y="2633163"/>
            <a:ext cx="7183452" cy="1536989"/>
          </a:xfrm>
        </p:spPr>
        <p:txBody>
          <a:bodyPr>
            <a:noAutofit/>
          </a:bodyPr>
          <a:lstStyle/>
          <a:p>
            <a:r>
              <a:rPr lang="ru-RU" sz="2800" b="0" spc="600" dirty="0">
                <a:latin typeface="Graphik LC Bold" panose="020B0803030202060203" pitchFamily="34" charset="0"/>
              </a:rPr>
              <a:t>результаты реализации программы развития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2022" y="3970156"/>
            <a:ext cx="930276" cy="74594"/>
          </a:xfrm>
          <a:prstGeom prst="rect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009" b="13381"/>
          <a:stretch/>
        </p:blipFill>
        <p:spPr>
          <a:xfrm>
            <a:off x="5094096" y="629594"/>
            <a:ext cx="7097904" cy="6228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E115A-F630-4020-9A7A-8C3ED4CC9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25" y="1152523"/>
            <a:ext cx="3326696" cy="87630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962022" y="5641765"/>
            <a:ext cx="1476378" cy="572654"/>
            <a:chOff x="962022" y="5408019"/>
            <a:chExt cx="1476378" cy="572654"/>
          </a:xfrm>
        </p:grpSpPr>
        <p:sp>
          <p:nvSpPr>
            <p:cNvPr id="12" name="Прямоугольник с двумя усеченными противолежащими углами 11"/>
            <p:cNvSpPr/>
            <p:nvPr/>
          </p:nvSpPr>
          <p:spPr>
            <a:xfrm>
              <a:off x="962022" y="5408019"/>
              <a:ext cx="1476378" cy="572654"/>
            </a:xfrm>
            <a:prstGeom prst="snip2DiagRect">
              <a:avLst>
                <a:gd name="adj1" fmla="val 0"/>
                <a:gd name="adj2" fmla="val 43503"/>
              </a:avLst>
            </a:prstGeom>
            <a:noFill/>
            <a:ln w="19050"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2023" y="5540457"/>
              <a:ext cx="147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60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raphik LC Regular" panose="020B0503030202060203" pitchFamily="34" charset="0"/>
                  <a:cs typeface="Calibri" panose="020F0502020204030204" pitchFamily="34" charset="0"/>
                </a:rPr>
                <a:t>tpu.ru</a:t>
              </a:r>
              <a:endParaRPr kumimoji="0" lang="ru-RU" sz="1400" b="0" i="0" u="none" strike="noStrike" kern="1200" cap="none" spc="60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object 5">
            <a:extLst>
              <a:ext uri="{FF2B5EF4-FFF2-40B4-BE49-F238E27FC236}">
                <a16:creationId xmlns:a16="http://schemas.microsoft.com/office/drawing/2014/main" id="{FAB90590-9943-4667-8980-7455358579FD}"/>
              </a:ext>
            </a:extLst>
          </p:cNvPr>
          <p:cNvSpPr txBox="1"/>
          <p:nvPr/>
        </p:nvSpPr>
        <p:spPr>
          <a:xfrm>
            <a:off x="962022" y="4742657"/>
            <a:ext cx="55197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200" dirty="0">
                <a:solidFill>
                  <a:prstClr val="black"/>
                </a:solidFill>
                <a:latin typeface="Graphik LC Regular" panose="020B0503030202060203" pitchFamily="34" charset="0"/>
                <a:ea typeface="Verdana" panose="020B0604030504040204" pitchFamily="34" charset="0"/>
                <a:cs typeface="Tahoma"/>
              </a:rPr>
              <a:t>Исследовательское лидерство</a:t>
            </a:r>
            <a:endParaRPr sz="1600" spc="200" dirty="0">
              <a:solidFill>
                <a:prstClr val="black">
                  <a:lumMod val="75000"/>
                  <a:lumOff val="25000"/>
                </a:prstClr>
              </a:solidFill>
              <a:latin typeface="Graphik LC Regular" panose="020B0503030202060203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3" y="1211519"/>
            <a:ext cx="2272760" cy="58262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AB90590-9943-4667-8980-7455358579FD}"/>
              </a:ext>
            </a:extLst>
          </p:cNvPr>
          <p:cNvSpPr txBox="1"/>
          <p:nvPr/>
        </p:nvSpPr>
        <p:spPr>
          <a:xfrm>
            <a:off x="2820647" y="5671896"/>
            <a:ext cx="3081326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ru-RU" sz="1400" spc="60" dirty="0" err="1">
                <a:solidFill>
                  <a:schemeClr val="bg1">
                    <a:lumMod val="50000"/>
                  </a:schemeClr>
                </a:solidFill>
                <a:latin typeface="Graphik LC Regular" panose="020B0503030202060203" pitchFamily="34" charset="0"/>
                <a:ea typeface="Verdana" panose="020B0604030504040204" pitchFamily="34" charset="0"/>
                <a:cs typeface="Tahoma"/>
              </a:rPr>
              <a:t>Седнев</a:t>
            </a:r>
            <a:r>
              <a:rPr lang="ru-RU" sz="1400" spc="60" dirty="0">
                <a:solidFill>
                  <a:schemeClr val="bg1">
                    <a:lumMod val="50000"/>
                  </a:schemeClr>
                </a:solidFill>
                <a:latin typeface="Graphik LC Regular" panose="020B0503030202060203" pitchFamily="34" charset="0"/>
                <a:ea typeface="Verdana" panose="020B0604030504040204" pitchFamily="34" charset="0"/>
                <a:cs typeface="Tahoma"/>
              </a:rPr>
              <a:t> Д.А.</a:t>
            </a:r>
            <a:endParaRPr sz="1400" dirty="0">
              <a:solidFill>
                <a:schemeClr val="bg1">
                  <a:lumMod val="50000"/>
                </a:schemeClr>
              </a:solidFill>
              <a:latin typeface="Graphik LC Regular" panose="020B0503030202060203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lang="ru-RU" sz="1400" spc="35" dirty="0">
                <a:solidFill>
                  <a:schemeClr val="bg1">
                    <a:lumMod val="50000"/>
                  </a:schemeClr>
                </a:solidFill>
                <a:latin typeface="Graphik LC Regular" panose="020B0503030202060203" pitchFamily="34" charset="0"/>
                <a:ea typeface="Verdana" panose="020B0604030504040204" pitchFamily="34" charset="0"/>
                <a:cs typeface="Tahoma"/>
              </a:rPr>
              <a:t>9 декабря 2022</a:t>
            </a:r>
            <a:endParaRPr sz="1400" dirty="0">
              <a:solidFill>
                <a:schemeClr val="bg1">
                  <a:lumMod val="50000"/>
                </a:schemeClr>
              </a:solidFill>
              <a:latin typeface="Graphik LC Regular" panose="020B0503030202060203" pitchFamily="34" charset="0"/>
              <a:ea typeface="Verdana" panose="020B060403050404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650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3798641" y="1606550"/>
            <a:ext cx="5085358" cy="5251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srgbClr val="202D62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92" name="Полилиния 191"/>
          <p:cNvSpPr/>
          <p:nvPr/>
        </p:nvSpPr>
        <p:spPr>
          <a:xfrm>
            <a:off x="8878341" y="3773505"/>
            <a:ext cx="3313659" cy="1308100"/>
          </a:xfrm>
          <a:custGeom>
            <a:avLst/>
            <a:gdLst>
              <a:gd name="connsiteX0" fmla="*/ 304800 w 3307062"/>
              <a:gd name="connsiteY0" fmla="*/ 0 h 1308100"/>
              <a:gd name="connsiteX1" fmla="*/ 3307062 w 3307062"/>
              <a:gd name="connsiteY1" fmla="*/ 0 h 1308100"/>
              <a:gd name="connsiteX2" fmla="*/ 3307062 w 3307062"/>
              <a:gd name="connsiteY2" fmla="*/ 1308100 h 1308100"/>
              <a:gd name="connsiteX3" fmla="*/ 0 w 3307062"/>
              <a:gd name="connsiteY3" fmla="*/ 1308100 h 1308100"/>
              <a:gd name="connsiteX4" fmla="*/ 12700 w 3307062"/>
              <a:gd name="connsiteY4" fmla="*/ 292100 h 1308100"/>
              <a:gd name="connsiteX5" fmla="*/ 304800 w 3307062"/>
              <a:gd name="connsiteY5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7062" h="1308100">
                <a:moveTo>
                  <a:pt x="304800" y="0"/>
                </a:moveTo>
                <a:lnTo>
                  <a:pt x="3307062" y="0"/>
                </a:lnTo>
                <a:lnTo>
                  <a:pt x="3307062" y="1308100"/>
                </a:lnTo>
                <a:lnTo>
                  <a:pt x="0" y="1308100"/>
                </a:lnTo>
                <a:lnTo>
                  <a:pt x="12700" y="292100"/>
                </a:lnTo>
                <a:lnTo>
                  <a:pt x="304800" y="0"/>
                </a:lnTo>
                <a:close/>
              </a:path>
            </a:pathLst>
          </a:custGeom>
          <a:gradFill>
            <a:gsLst>
              <a:gs pos="0">
                <a:srgbClr val="D1EBFF">
                  <a:alpha val="75000"/>
                </a:srgbClr>
              </a:gs>
              <a:gs pos="67000">
                <a:srgbClr val="D1EB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олилиния 192"/>
          <p:cNvSpPr/>
          <p:nvPr/>
        </p:nvSpPr>
        <p:spPr>
          <a:xfrm>
            <a:off x="3500648" y="4063106"/>
            <a:ext cx="5391150" cy="1308100"/>
          </a:xfrm>
          <a:custGeom>
            <a:avLst/>
            <a:gdLst>
              <a:gd name="connsiteX0" fmla="*/ 12700 w 5391150"/>
              <a:gd name="connsiteY0" fmla="*/ 292100 h 1308100"/>
              <a:gd name="connsiteX1" fmla="*/ 304800 w 5391150"/>
              <a:gd name="connsiteY1" fmla="*/ 0 h 1308100"/>
              <a:gd name="connsiteX2" fmla="*/ 5391150 w 5391150"/>
              <a:gd name="connsiteY2" fmla="*/ 0 h 1308100"/>
              <a:gd name="connsiteX3" fmla="*/ 5391150 w 5391150"/>
              <a:gd name="connsiteY3" fmla="*/ 1308100 h 1308100"/>
              <a:gd name="connsiteX4" fmla="*/ 0 w 5391150"/>
              <a:gd name="connsiteY4" fmla="*/ 1308100 h 1308100"/>
              <a:gd name="connsiteX5" fmla="*/ 12700 w 5391150"/>
              <a:gd name="connsiteY5" fmla="*/ 292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1150" h="1308100">
                <a:moveTo>
                  <a:pt x="12700" y="292100"/>
                </a:moveTo>
                <a:lnTo>
                  <a:pt x="304800" y="0"/>
                </a:lnTo>
                <a:lnTo>
                  <a:pt x="5391150" y="0"/>
                </a:lnTo>
                <a:lnTo>
                  <a:pt x="5391150" y="1308100"/>
                </a:lnTo>
                <a:lnTo>
                  <a:pt x="0" y="1308100"/>
                </a:lnTo>
                <a:lnTo>
                  <a:pt x="12700" y="292100"/>
                </a:lnTo>
                <a:close/>
              </a:path>
            </a:pathLst>
          </a:custGeom>
          <a:gradFill>
            <a:gsLst>
              <a:gs pos="0">
                <a:srgbClr val="D1EBFF">
                  <a:alpha val="75000"/>
                </a:srgbClr>
              </a:gs>
              <a:gs pos="57000">
                <a:srgbClr val="D1EB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/>
          <p:cNvSpPr/>
          <p:nvPr/>
        </p:nvSpPr>
        <p:spPr>
          <a:xfrm rot="5400000">
            <a:off x="1564362" y="3586557"/>
            <a:ext cx="1184983" cy="2711397"/>
          </a:xfrm>
          <a:prstGeom prst="rect">
            <a:avLst/>
          </a:prstGeom>
          <a:gradFill>
            <a:gsLst>
              <a:gs pos="0">
                <a:srgbClr val="D1EBFF">
                  <a:alpha val="57000"/>
                </a:srgbClr>
              </a:gs>
              <a:gs pos="44000">
                <a:srgbClr val="D1EB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олилиния 195"/>
          <p:cNvSpPr/>
          <p:nvPr/>
        </p:nvSpPr>
        <p:spPr>
          <a:xfrm>
            <a:off x="8878342" y="4727053"/>
            <a:ext cx="3319266" cy="1308100"/>
          </a:xfrm>
          <a:custGeom>
            <a:avLst/>
            <a:gdLst>
              <a:gd name="connsiteX0" fmla="*/ 304800 w 3307062"/>
              <a:gd name="connsiteY0" fmla="*/ 0 h 1308100"/>
              <a:gd name="connsiteX1" fmla="*/ 3307062 w 3307062"/>
              <a:gd name="connsiteY1" fmla="*/ 0 h 1308100"/>
              <a:gd name="connsiteX2" fmla="*/ 3307062 w 3307062"/>
              <a:gd name="connsiteY2" fmla="*/ 1308100 h 1308100"/>
              <a:gd name="connsiteX3" fmla="*/ 0 w 3307062"/>
              <a:gd name="connsiteY3" fmla="*/ 1308100 h 1308100"/>
              <a:gd name="connsiteX4" fmla="*/ 12700 w 3307062"/>
              <a:gd name="connsiteY4" fmla="*/ 292100 h 1308100"/>
              <a:gd name="connsiteX5" fmla="*/ 304800 w 3307062"/>
              <a:gd name="connsiteY5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7062" h="1308100">
                <a:moveTo>
                  <a:pt x="304800" y="0"/>
                </a:moveTo>
                <a:lnTo>
                  <a:pt x="3307062" y="0"/>
                </a:lnTo>
                <a:lnTo>
                  <a:pt x="3307062" y="1308100"/>
                </a:lnTo>
                <a:lnTo>
                  <a:pt x="0" y="1308100"/>
                </a:lnTo>
                <a:lnTo>
                  <a:pt x="12700" y="292100"/>
                </a:lnTo>
                <a:lnTo>
                  <a:pt x="304800" y="0"/>
                </a:lnTo>
                <a:close/>
              </a:path>
            </a:pathLst>
          </a:custGeom>
          <a:gradFill>
            <a:gsLst>
              <a:gs pos="0">
                <a:schemeClr val="bg2"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олилиния 196"/>
          <p:cNvSpPr/>
          <p:nvPr/>
        </p:nvSpPr>
        <p:spPr>
          <a:xfrm>
            <a:off x="3500648" y="5016654"/>
            <a:ext cx="5391150" cy="1308100"/>
          </a:xfrm>
          <a:custGeom>
            <a:avLst/>
            <a:gdLst>
              <a:gd name="connsiteX0" fmla="*/ 12700 w 5391150"/>
              <a:gd name="connsiteY0" fmla="*/ 292100 h 1308100"/>
              <a:gd name="connsiteX1" fmla="*/ 304800 w 5391150"/>
              <a:gd name="connsiteY1" fmla="*/ 0 h 1308100"/>
              <a:gd name="connsiteX2" fmla="*/ 5391150 w 5391150"/>
              <a:gd name="connsiteY2" fmla="*/ 0 h 1308100"/>
              <a:gd name="connsiteX3" fmla="*/ 5391150 w 5391150"/>
              <a:gd name="connsiteY3" fmla="*/ 1308100 h 1308100"/>
              <a:gd name="connsiteX4" fmla="*/ 0 w 5391150"/>
              <a:gd name="connsiteY4" fmla="*/ 1308100 h 1308100"/>
              <a:gd name="connsiteX5" fmla="*/ 12700 w 5391150"/>
              <a:gd name="connsiteY5" fmla="*/ 292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1150" h="1308100">
                <a:moveTo>
                  <a:pt x="12700" y="292100"/>
                </a:moveTo>
                <a:lnTo>
                  <a:pt x="304800" y="0"/>
                </a:lnTo>
                <a:lnTo>
                  <a:pt x="5391150" y="0"/>
                </a:lnTo>
                <a:lnTo>
                  <a:pt x="5391150" y="1308100"/>
                </a:lnTo>
                <a:lnTo>
                  <a:pt x="0" y="1308100"/>
                </a:lnTo>
                <a:lnTo>
                  <a:pt x="12700" y="292100"/>
                </a:lnTo>
                <a:close/>
              </a:path>
            </a:pathLst>
          </a:custGeom>
          <a:gradFill>
            <a:gsLst>
              <a:gs pos="0">
                <a:schemeClr val="bg2"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 rot="5400000">
            <a:off x="1564362" y="4540105"/>
            <a:ext cx="1184983" cy="2711397"/>
          </a:xfrm>
          <a:prstGeom prst="rect">
            <a:avLst/>
          </a:prstGeom>
          <a:gradFill>
            <a:gsLst>
              <a:gs pos="0">
                <a:schemeClr val="bg2">
                  <a:alpha val="7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олилиния 200"/>
          <p:cNvSpPr/>
          <p:nvPr/>
        </p:nvSpPr>
        <p:spPr>
          <a:xfrm>
            <a:off x="988588" y="4731220"/>
            <a:ext cx="11209020" cy="563880"/>
          </a:xfrm>
          <a:custGeom>
            <a:avLst/>
            <a:gdLst>
              <a:gd name="connsiteX0" fmla="*/ 0 w 11209020"/>
              <a:gd name="connsiteY0" fmla="*/ 563880 h 563880"/>
              <a:gd name="connsiteX1" fmla="*/ 2537460 w 11209020"/>
              <a:gd name="connsiteY1" fmla="*/ 563880 h 563880"/>
              <a:gd name="connsiteX2" fmla="*/ 2819400 w 11209020"/>
              <a:gd name="connsiteY2" fmla="*/ 281940 h 563880"/>
              <a:gd name="connsiteX3" fmla="*/ 7886700 w 11209020"/>
              <a:gd name="connsiteY3" fmla="*/ 281940 h 563880"/>
              <a:gd name="connsiteX4" fmla="*/ 8168640 w 11209020"/>
              <a:gd name="connsiteY4" fmla="*/ 0 h 563880"/>
              <a:gd name="connsiteX5" fmla="*/ 11209020 w 11209020"/>
              <a:gd name="connsiteY5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9020" h="563880">
                <a:moveTo>
                  <a:pt x="0" y="563880"/>
                </a:moveTo>
                <a:lnTo>
                  <a:pt x="2537460" y="563880"/>
                </a:lnTo>
                <a:lnTo>
                  <a:pt x="2819400" y="281940"/>
                </a:lnTo>
                <a:lnTo>
                  <a:pt x="7886700" y="281940"/>
                </a:lnTo>
                <a:lnTo>
                  <a:pt x="8168640" y="0"/>
                </a:lnTo>
                <a:lnTo>
                  <a:pt x="11209020" y="0"/>
                </a:lnTo>
              </a:path>
            </a:pathLst>
          </a:custGeom>
          <a:noFill/>
          <a:ln w="28575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>
            <a:off x="8878341" y="2621931"/>
            <a:ext cx="3319267" cy="1308100"/>
          </a:xfrm>
          <a:custGeom>
            <a:avLst/>
            <a:gdLst>
              <a:gd name="connsiteX0" fmla="*/ 304800 w 3307062"/>
              <a:gd name="connsiteY0" fmla="*/ 0 h 1308100"/>
              <a:gd name="connsiteX1" fmla="*/ 3307062 w 3307062"/>
              <a:gd name="connsiteY1" fmla="*/ 0 h 1308100"/>
              <a:gd name="connsiteX2" fmla="*/ 3307062 w 3307062"/>
              <a:gd name="connsiteY2" fmla="*/ 1308100 h 1308100"/>
              <a:gd name="connsiteX3" fmla="*/ 0 w 3307062"/>
              <a:gd name="connsiteY3" fmla="*/ 1308100 h 1308100"/>
              <a:gd name="connsiteX4" fmla="*/ 12700 w 3307062"/>
              <a:gd name="connsiteY4" fmla="*/ 292100 h 1308100"/>
              <a:gd name="connsiteX5" fmla="*/ 304800 w 3307062"/>
              <a:gd name="connsiteY5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7062" h="1308100">
                <a:moveTo>
                  <a:pt x="304800" y="0"/>
                </a:moveTo>
                <a:lnTo>
                  <a:pt x="3307062" y="0"/>
                </a:lnTo>
                <a:lnTo>
                  <a:pt x="3307062" y="1308100"/>
                </a:lnTo>
                <a:lnTo>
                  <a:pt x="0" y="1308100"/>
                </a:lnTo>
                <a:lnTo>
                  <a:pt x="12700" y="292100"/>
                </a:lnTo>
                <a:lnTo>
                  <a:pt x="304800" y="0"/>
                </a:lnTo>
                <a:close/>
              </a:path>
            </a:pathLst>
          </a:custGeom>
          <a:gradFill>
            <a:gsLst>
              <a:gs pos="33000">
                <a:srgbClr val="D1F5D8">
                  <a:alpha val="64000"/>
                </a:srgbClr>
              </a:gs>
              <a:gs pos="68000">
                <a:srgbClr val="D1F5D8">
                  <a:alpha val="0"/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олилиния 185"/>
          <p:cNvSpPr/>
          <p:nvPr/>
        </p:nvSpPr>
        <p:spPr>
          <a:xfrm>
            <a:off x="3500648" y="2911532"/>
            <a:ext cx="5391150" cy="1308100"/>
          </a:xfrm>
          <a:custGeom>
            <a:avLst/>
            <a:gdLst>
              <a:gd name="connsiteX0" fmla="*/ 12700 w 5391150"/>
              <a:gd name="connsiteY0" fmla="*/ 292100 h 1308100"/>
              <a:gd name="connsiteX1" fmla="*/ 304800 w 5391150"/>
              <a:gd name="connsiteY1" fmla="*/ 0 h 1308100"/>
              <a:gd name="connsiteX2" fmla="*/ 5391150 w 5391150"/>
              <a:gd name="connsiteY2" fmla="*/ 0 h 1308100"/>
              <a:gd name="connsiteX3" fmla="*/ 5391150 w 5391150"/>
              <a:gd name="connsiteY3" fmla="*/ 1308100 h 1308100"/>
              <a:gd name="connsiteX4" fmla="*/ 0 w 5391150"/>
              <a:gd name="connsiteY4" fmla="*/ 1308100 h 1308100"/>
              <a:gd name="connsiteX5" fmla="*/ 12700 w 5391150"/>
              <a:gd name="connsiteY5" fmla="*/ 292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1150" h="1308100">
                <a:moveTo>
                  <a:pt x="12700" y="292100"/>
                </a:moveTo>
                <a:lnTo>
                  <a:pt x="304800" y="0"/>
                </a:lnTo>
                <a:lnTo>
                  <a:pt x="5391150" y="0"/>
                </a:lnTo>
                <a:lnTo>
                  <a:pt x="5391150" y="1308100"/>
                </a:lnTo>
                <a:lnTo>
                  <a:pt x="0" y="1308100"/>
                </a:lnTo>
                <a:lnTo>
                  <a:pt x="12700" y="292100"/>
                </a:lnTo>
                <a:close/>
              </a:path>
            </a:pathLst>
          </a:custGeom>
          <a:gradFill>
            <a:gsLst>
              <a:gs pos="14000">
                <a:srgbClr val="D1F5D8">
                  <a:alpha val="72000"/>
                </a:srgbClr>
              </a:gs>
              <a:gs pos="64000">
                <a:srgbClr val="D1F5D8">
                  <a:alpha val="0"/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 189"/>
          <p:cNvSpPr/>
          <p:nvPr/>
        </p:nvSpPr>
        <p:spPr>
          <a:xfrm rot="5400000">
            <a:off x="1564362" y="2434983"/>
            <a:ext cx="1184983" cy="2711397"/>
          </a:xfrm>
          <a:prstGeom prst="rect">
            <a:avLst/>
          </a:prstGeom>
          <a:gradFill>
            <a:gsLst>
              <a:gs pos="0">
                <a:srgbClr val="D1F5D8">
                  <a:alpha val="57000"/>
                </a:srgbClr>
              </a:gs>
              <a:gs pos="60000">
                <a:srgbClr val="D1F5D8">
                  <a:alpha val="0"/>
                  <a:lumMod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олилиния 194"/>
          <p:cNvSpPr/>
          <p:nvPr/>
        </p:nvSpPr>
        <p:spPr>
          <a:xfrm>
            <a:off x="988588" y="3772909"/>
            <a:ext cx="11209020" cy="563880"/>
          </a:xfrm>
          <a:custGeom>
            <a:avLst/>
            <a:gdLst>
              <a:gd name="connsiteX0" fmla="*/ 0 w 11209020"/>
              <a:gd name="connsiteY0" fmla="*/ 563880 h 563880"/>
              <a:gd name="connsiteX1" fmla="*/ 2537460 w 11209020"/>
              <a:gd name="connsiteY1" fmla="*/ 563880 h 563880"/>
              <a:gd name="connsiteX2" fmla="*/ 2819400 w 11209020"/>
              <a:gd name="connsiteY2" fmla="*/ 281940 h 563880"/>
              <a:gd name="connsiteX3" fmla="*/ 7886700 w 11209020"/>
              <a:gd name="connsiteY3" fmla="*/ 281940 h 563880"/>
              <a:gd name="connsiteX4" fmla="*/ 8168640 w 11209020"/>
              <a:gd name="connsiteY4" fmla="*/ 0 h 563880"/>
              <a:gd name="connsiteX5" fmla="*/ 11209020 w 11209020"/>
              <a:gd name="connsiteY5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9020" h="563880">
                <a:moveTo>
                  <a:pt x="0" y="563880"/>
                </a:moveTo>
                <a:lnTo>
                  <a:pt x="2537460" y="563880"/>
                </a:lnTo>
                <a:lnTo>
                  <a:pt x="2819400" y="281940"/>
                </a:lnTo>
                <a:lnTo>
                  <a:pt x="7886700" y="281940"/>
                </a:lnTo>
                <a:lnTo>
                  <a:pt x="8168640" y="0"/>
                </a:lnTo>
                <a:lnTo>
                  <a:pt x="11209020" y="0"/>
                </a:lnTo>
              </a:path>
            </a:pathLst>
          </a:custGeom>
          <a:noFill/>
          <a:ln w="28575">
            <a:solidFill>
              <a:srgbClr val="039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олилиния 179"/>
          <p:cNvSpPr/>
          <p:nvPr/>
        </p:nvSpPr>
        <p:spPr>
          <a:xfrm>
            <a:off x="8878342" y="1316949"/>
            <a:ext cx="3313658" cy="1308100"/>
          </a:xfrm>
          <a:custGeom>
            <a:avLst/>
            <a:gdLst>
              <a:gd name="connsiteX0" fmla="*/ 304800 w 3307062"/>
              <a:gd name="connsiteY0" fmla="*/ 0 h 1308100"/>
              <a:gd name="connsiteX1" fmla="*/ 3307062 w 3307062"/>
              <a:gd name="connsiteY1" fmla="*/ 0 h 1308100"/>
              <a:gd name="connsiteX2" fmla="*/ 3307062 w 3307062"/>
              <a:gd name="connsiteY2" fmla="*/ 1308100 h 1308100"/>
              <a:gd name="connsiteX3" fmla="*/ 0 w 3307062"/>
              <a:gd name="connsiteY3" fmla="*/ 1308100 h 1308100"/>
              <a:gd name="connsiteX4" fmla="*/ 12700 w 3307062"/>
              <a:gd name="connsiteY4" fmla="*/ 292100 h 1308100"/>
              <a:gd name="connsiteX5" fmla="*/ 304800 w 3307062"/>
              <a:gd name="connsiteY5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7062" h="1308100">
                <a:moveTo>
                  <a:pt x="304800" y="0"/>
                </a:moveTo>
                <a:lnTo>
                  <a:pt x="3307062" y="0"/>
                </a:lnTo>
                <a:lnTo>
                  <a:pt x="3307062" y="1308100"/>
                </a:lnTo>
                <a:lnTo>
                  <a:pt x="0" y="1308100"/>
                </a:lnTo>
                <a:lnTo>
                  <a:pt x="12700" y="292100"/>
                </a:lnTo>
                <a:lnTo>
                  <a:pt x="304800" y="0"/>
                </a:lnTo>
                <a:close/>
              </a:path>
            </a:pathLst>
          </a:custGeom>
          <a:gradFill>
            <a:gsLst>
              <a:gs pos="41000">
                <a:srgbClr val="E0E3FF">
                  <a:alpha val="62000"/>
                </a:srgbClr>
              </a:gs>
              <a:gs pos="7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500648" y="1606550"/>
            <a:ext cx="5391150" cy="1308100"/>
          </a:xfrm>
          <a:custGeom>
            <a:avLst/>
            <a:gdLst>
              <a:gd name="connsiteX0" fmla="*/ 12700 w 5391150"/>
              <a:gd name="connsiteY0" fmla="*/ 292100 h 1308100"/>
              <a:gd name="connsiteX1" fmla="*/ 304800 w 5391150"/>
              <a:gd name="connsiteY1" fmla="*/ 0 h 1308100"/>
              <a:gd name="connsiteX2" fmla="*/ 5391150 w 5391150"/>
              <a:gd name="connsiteY2" fmla="*/ 0 h 1308100"/>
              <a:gd name="connsiteX3" fmla="*/ 5391150 w 5391150"/>
              <a:gd name="connsiteY3" fmla="*/ 1308100 h 1308100"/>
              <a:gd name="connsiteX4" fmla="*/ 0 w 5391150"/>
              <a:gd name="connsiteY4" fmla="*/ 1308100 h 1308100"/>
              <a:gd name="connsiteX5" fmla="*/ 12700 w 5391150"/>
              <a:gd name="connsiteY5" fmla="*/ 292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1150" h="1308100">
                <a:moveTo>
                  <a:pt x="12700" y="292100"/>
                </a:moveTo>
                <a:lnTo>
                  <a:pt x="304800" y="0"/>
                </a:lnTo>
                <a:lnTo>
                  <a:pt x="5391150" y="0"/>
                </a:lnTo>
                <a:lnTo>
                  <a:pt x="5391150" y="1308100"/>
                </a:lnTo>
                <a:lnTo>
                  <a:pt x="0" y="1308100"/>
                </a:lnTo>
                <a:lnTo>
                  <a:pt x="12700" y="292100"/>
                </a:lnTo>
                <a:close/>
              </a:path>
            </a:pathLst>
          </a:custGeom>
          <a:gradFill>
            <a:gsLst>
              <a:gs pos="18000">
                <a:srgbClr val="E0E3FF">
                  <a:alpha val="62000"/>
                </a:srgbClr>
              </a:gs>
              <a:gs pos="5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 rot="5400000">
            <a:off x="1564362" y="1130001"/>
            <a:ext cx="1184983" cy="2711397"/>
          </a:xfrm>
          <a:prstGeom prst="rect">
            <a:avLst/>
          </a:prstGeom>
          <a:gradFill>
            <a:gsLst>
              <a:gs pos="0">
                <a:srgbClr val="E0E3FF">
                  <a:alpha val="57000"/>
                </a:srgbClr>
              </a:gs>
              <a:gs pos="4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9196"/>
            <a:ext cx="8269847" cy="10480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raphik LC Black" panose="020B0A03030202060203" pitchFamily="34" charset="0"/>
              </a:rPr>
              <a:t>Достижение целевой модели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264501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2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5378" y="1565839"/>
            <a:ext cx="70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raphik LC Bold" panose="020B0803030202060203" pitchFamily="34" charset="0"/>
              </a:rPr>
              <a:t>2020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24527" y="4538802"/>
            <a:ext cx="9124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Бюджет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  <a:p>
            <a:pPr>
              <a:defRPr/>
            </a:pPr>
            <a:r>
              <a:rPr lang="ru-RU" sz="850" b="1" dirty="0">
                <a:latin typeface="Graphik LC Black" panose="020B0A03030202060203" pitchFamily="34" charset="0"/>
              </a:rPr>
              <a:t>5,6</a:t>
            </a:r>
            <a:r>
              <a:rPr lang="ru-RU" sz="850" dirty="0">
                <a:latin typeface="Graphik LC Light" panose="020B0403030202060203" pitchFamily="34" charset="0"/>
              </a:rPr>
              <a:t> </a:t>
            </a:r>
            <a:r>
              <a:rPr lang="ru-RU" sz="850" dirty="0">
                <a:latin typeface="Graphik LC Regular" panose="020B0503030202060203" pitchFamily="34" charset="0"/>
              </a:rPr>
              <a:t>млрд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41930" y="4538802"/>
            <a:ext cx="10341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Внебюджетные средства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30%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372065" y="5421271"/>
            <a:ext cx="22563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23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Нефтегазовое дело (1-е в России)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301-350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Физика и астрономия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288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Инженерное дело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201-250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Химические технологии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24526" y="1973879"/>
            <a:ext cx="1189663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Студенты: </a:t>
            </a:r>
            <a:r>
              <a:rPr kumimoji="0" lang="ru-RU" sz="8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9100+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24527" y="2337396"/>
            <a:ext cx="13526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26,9%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Иностранные студенты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41930" y="1973879"/>
            <a:ext cx="9049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28,9%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ППС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&lt;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39 лет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541930" y="2667768"/>
            <a:ext cx="10983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Мономодельное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образование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24527" y="2693691"/>
            <a:ext cx="1150313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VR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тренажера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41930" y="2338183"/>
            <a:ext cx="952786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ДПО: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5 800+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128910" y="1725594"/>
            <a:ext cx="175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Студенты:</a:t>
            </a:r>
            <a:r>
              <a:rPr kumimoji="0" lang="en-US" sz="115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9700+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128910" y="1979004"/>
            <a:ext cx="21408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26,9%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Иностранные студенты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610634" y="1725594"/>
            <a:ext cx="219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29,7%</a:t>
            </a:r>
            <a:r>
              <a:rPr lang="en-US" sz="1150" b="1" dirty="0">
                <a:latin typeface="Graphik LC Black" panose="020B0A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ППС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&lt;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39 лет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610634" y="2233165"/>
            <a:ext cx="179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Образовательные эксперименты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128910" y="2393530"/>
            <a:ext cx="1658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15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VR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тренажеров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610634" y="1982211"/>
            <a:ext cx="1835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ДПО: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6 300+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325237" y="1503738"/>
            <a:ext cx="120554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Студенты: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13 500+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572829" y="1503738"/>
            <a:ext cx="125429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39,7%</a:t>
            </a:r>
            <a:r>
              <a:rPr lang="en-US" sz="850" b="1" dirty="0">
                <a:latin typeface="Graphik LC Black" panose="020B0A03030202060203" pitchFamily="34" charset="0"/>
              </a:rPr>
              <a:t> 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ППС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&lt;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39 лет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572829" y="1997126"/>
            <a:ext cx="14352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Мультимодельная образовательная среда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572829" y="1760640"/>
            <a:ext cx="97217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ДПО: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20 000+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9325237" y="2095156"/>
            <a:ext cx="103520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Data-driven university</a:t>
            </a:r>
            <a:endParaRPr kumimoji="0" lang="ru-RU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24527" y="3250287"/>
            <a:ext cx="12324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0,59</a:t>
            </a:r>
            <a:r>
              <a:rPr lang="ru-RU" sz="850" b="1" dirty="0">
                <a:latin typeface="Graphik LC Light" panose="020B0403030202060203" pitchFamily="34" charset="0"/>
              </a:rPr>
              <a:t> статьи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Q1/Q2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</a:t>
            </a:r>
            <a:r>
              <a:rPr kumimoji="0" lang="en-US" sz="8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WoS</a:t>
            </a:r>
            <a:r>
              <a:rPr lang="ru-RU" sz="850" dirty="0">
                <a:latin typeface="Graphik LC Regular" panose="020B05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на 1 НПР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2541930" y="3250287"/>
            <a:ext cx="10174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45,5%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lang="ru-RU" sz="850" dirty="0">
                <a:latin typeface="Graphik LC Regular" panose="020B0503030202060203" pitchFamily="34" charset="0"/>
              </a:rPr>
              <a:t>исследователи </a:t>
            </a:r>
            <a:br>
              <a:rPr lang="ru-RU" sz="850" dirty="0">
                <a:latin typeface="Graphik LC Regular" panose="020B0503030202060203" pitchFamily="34" charset="0"/>
              </a:rPr>
            </a:br>
            <a:r>
              <a:rPr lang="ru-RU" sz="850" dirty="0">
                <a:latin typeface="Graphik LC Regular" panose="020B0503030202060203" pitchFamily="34" charset="0"/>
              </a:rPr>
              <a:t>до 39 лет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Light" panose="020B0403030202060203" pitchFamily="34" charset="0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75" y="5460180"/>
            <a:ext cx="256407" cy="256407"/>
          </a:xfrm>
          <a:prstGeom prst="rect">
            <a:avLst/>
          </a:prstGeom>
        </p:spPr>
      </p:pic>
      <p:sp>
        <p:nvSpPr>
          <p:cNvPr id="130" name="Прямоугольник 129"/>
          <p:cNvSpPr/>
          <p:nvPr/>
        </p:nvSpPr>
        <p:spPr>
          <a:xfrm>
            <a:off x="1224527" y="6035232"/>
            <a:ext cx="1814878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Лидер по экспортным</a:t>
            </a:r>
            <a:r>
              <a:rPr lang="ru-RU" sz="850" dirty="0">
                <a:latin typeface="Graphik LC Regular" panose="020B05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4322543" y="5120793"/>
            <a:ext cx="319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19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Нефтегазовое дело (1-е в России)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251-300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Физика и астрономия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243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Инженерное дело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151-200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Химические технологии</a:t>
            </a:r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597" y="5152532"/>
            <a:ext cx="256407" cy="256407"/>
          </a:xfrm>
          <a:prstGeom prst="rect">
            <a:avLst/>
          </a:prstGeom>
        </p:spPr>
      </p:pic>
      <p:sp>
        <p:nvSpPr>
          <p:cNvPr id="141" name="Прямоугольник 140"/>
          <p:cNvSpPr/>
          <p:nvPr/>
        </p:nvSpPr>
        <p:spPr>
          <a:xfrm>
            <a:off x="4322542" y="5956524"/>
            <a:ext cx="1414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258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(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10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Россия)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322542" y="6257312"/>
            <a:ext cx="2517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Химические технологии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Энергетика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653637" y="5946997"/>
            <a:ext cx="2878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11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предметных рейтингов</a:t>
            </a:r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138" y="4877213"/>
            <a:ext cx="256407" cy="256407"/>
          </a:xfrm>
          <a:prstGeom prst="rect">
            <a:avLst/>
          </a:prstGeom>
        </p:spPr>
      </p:pic>
      <p:sp>
        <p:nvSpPr>
          <p:cNvPr id="151" name="Прямоугольник 150"/>
          <p:cNvSpPr/>
          <p:nvPr/>
        </p:nvSpPr>
        <p:spPr>
          <a:xfrm>
            <a:off x="9577435" y="5428671"/>
            <a:ext cx="105279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150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(5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Россия)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9516126" y="4842481"/>
            <a:ext cx="2610588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Топ-15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Нефтегазовое дело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Топ-150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Инженерное дело и технологии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Топ-150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– Химические технологии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9377243" y="5758154"/>
            <a:ext cx="2320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30" normalizeH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С</a:t>
            </a:r>
            <a:r>
              <a:rPr kumimoji="0" lang="en-US" sz="1200" b="1" i="0" u="none" strike="noStrike" kern="1200" cap="none" spc="30" normalizeH="0" noProof="0" dirty="0" err="1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omprehensive</a:t>
            </a:r>
            <a:r>
              <a:rPr kumimoji="0" lang="en-US" sz="1200" b="1" i="0" u="none" strike="noStrike" kern="1200" cap="none" spc="30" normalizeH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 university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9344596" y="1760640"/>
            <a:ext cx="11861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28%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Иностранные студенты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083294" y="1143228"/>
            <a:ext cx="84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raphik LC Bold" panose="020B0803030202060203" pitchFamily="34" charset="0"/>
              </a:rPr>
              <a:t>2022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215046" y="105008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raphik LC Bold" panose="020B0803030202060203" pitchFamily="34" charset="0"/>
              </a:rPr>
              <a:t>2030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28910" y="4330629"/>
            <a:ext cx="2275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Бюджет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 </a:t>
            </a:r>
            <a:r>
              <a:rPr kumimoji="0" lang="ru-RU" sz="115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lang="ru-RU" sz="1150" b="1" dirty="0">
                <a:latin typeface="Graphik LC Bold" panose="020B0803030202060203" pitchFamily="34" charset="0"/>
              </a:rPr>
              <a:t>7</a:t>
            </a:r>
            <a:r>
              <a:rPr lang="ru-RU" sz="1150" dirty="0">
                <a:latin typeface="Graphik LC Bold" panose="020B0803030202060203" pitchFamily="34" charset="0"/>
              </a:rPr>
              <a:t> </a:t>
            </a:r>
            <a:r>
              <a:rPr lang="ru-RU" sz="1150" dirty="0">
                <a:latin typeface="Graphik LC Regular" panose="020B0503030202060203" pitchFamily="34" charset="0"/>
              </a:rPr>
              <a:t>млрд руб. (+20%)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610634" y="4330629"/>
            <a:ext cx="1806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Внебюджетные средства 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32%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128910" y="3403707"/>
            <a:ext cx="239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на 1 НПР</a:t>
            </a:r>
            <a:r>
              <a:rPr lang="ru-RU" sz="1150" dirty="0">
                <a:latin typeface="Graphik LC Regular" panose="020B0503030202060203" pitchFamily="34" charset="0"/>
              </a:rPr>
              <a:t> </a:t>
            </a:r>
            <a:br>
              <a:rPr lang="ru-RU" sz="1150" dirty="0">
                <a:latin typeface="Graphik LC Regular" panose="020B0503030202060203" pitchFamily="34" charset="0"/>
              </a:rPr>
            </a:br>
            <a:r>
              <a:rPr lang="ru-RU" sz="1500" dirty="0">
                <a:solidFill>
                  <a:srgbClr val="FB2938"/>
                </a:solidFill>
                <a:latin typeface="Graphik LC Bold" panose="020B0803030202060203" pitchFamily="34" charset="0"/>
              </a:rPr>
              <a:t>2</a:t>
            </a:r>
            <a:r>
              <a:rPr lang="ru-RU" sz="1500" b="1" dirty="0">
                <a:solidFill>
                  <a:srgbClr val="FB2938"/>
                </a:solidFill>
                <a:latin typeface="Graphik LC Bold" panose="020B0803030202060203" pitchFamily="34" charset="0"/>
              </a:rPr>
              <a:t>,</a:t>
            </a:r>
            <a:r>
              <a:rPr lang="ru-RU" sz="1500" b="1" dirty="0">
                <a:solidFill>
                  <a:srgbClr val="FB2938"/>
                </a:solidFill>
                <a:latin typeface="Graphik LC Black" panose="020B0A03030202060203" pitchFamily="34" charset="0"/>
              </a:rPr>
              <a:t>14</a:t>
            </a:r>
            <a:r>
              <a:rPr lang="ru-RU" sz="1150" dirty="0">
                <a:latin typeface="Graphik LC Light" panose="020B0403030202060203" pitchFamily="34" charset="0"/>
              </a:rPr>
              <a:t> </a:t>
            </a:r>
            <a:r>
              <a:rPr lang="ru-RU" sz="1150" dirty="0">
                <a:latin typeface="Graphik LC Regular" panose="020B0503030202060203" pitchFamily="34" charset="0"/>
              </a:rPr>
              <a:t>млн руб. (+58%)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10634" y="3403707"/>
            <a:ext cx="24386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в общих доходах</a:t>
            </a: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B2938"/>
                </a:solidFill>
                <a:effectLst/>
                <a:uLnTx/>
                <a:uFillTx/>
                <a:latin typeface="Graphik LC Black" panose="020B0A03030202060203" pitchFamily="34" charset="0"/>
              </a:rPr>
              <a:t>32% </a:t>
            </a:r>
            <a:r>
              <a:rPr kumimoji="0" lang="ru-RU" sz="11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(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2,2</a:t>
            </a: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ru-RU" sz="11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млрд руб.)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9325236" y="4013053"/>
            <a:ext cx="96693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Бюджет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  <a:p>
            <a:pPr>
              <a:defRPr/>
            </a:pPr>
            <a:r>
              <a:rPr lang="ru-RU" sz="850" b="1" dirty="0">
                <a:latin typeface="Graphik LC Black" panose="020B0A03030202060203" pitchFamily="34" charset="0"/>
              </a:rPr>
              <a:t>10,6</a:t>
            </a:r>
            <a:r>
              <a:rPr lang="ru-RU" sz="850" dirty="0">
                <a:latin typeface="Graphik LC Black" panose="020B0A03030202060203" pitchFamily="34" charset="0"/>
              </a:rPr>
              <a:t> </a:t>
            </a:r>
            <a:r>
              <a:rPr lang="ru-RU" sz="850" dirty="0">
                <a:latin typeface="Graphik LC Regular" panose="020B0503030202060203" pitchFamily="34" charset="0"/>
              </a:rPr>
              <a:t>млрд руб.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0572829" y="4013053"/>
            <a:ext cx="10341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Внебюджетные средства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50%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325236" y="3093982"/>
            <a:ext cx="104067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на 1 НПР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  <a:p>
            <a:pPr>
              <a:defRPr/>
            </a:pPr>
            <a:r>
              <a:rPr lang="ru-RU" sz="850" b="1" dirty="0">
                <a:latin typeface="Graphik LC Black" panose="020B0A03030202060203" pitchFamily="34" charset="0"/>
              </a:rPr>
              <a:t>3</a:t>
            </a:r>
            <a:r>
              <a:rPr lang="ru-RU" sz="850" dirty="0">
                <a:latin typeface="Graphik LC Black" panose="020B0A03030202060203" pitchFamily="34" charset="0"/>
              </a:rPr>
              <a:t> </a:t>
            </a:r>
            <a:r>
              <a:rPr lang="ru-RU" sz="850" dirty="0">
                <a:latin typeface="Graphik LC Regular" panose="020B0503030202060203" pitchFamily="34" charset="0"/>
              </a:rPr>
              <a:t>млн руб.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0572829" y="3093982"/>
            <a:ext cx="10341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в общих доходах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36%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128910" y="2943543"/>
            <a:ext cx="17735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0,65</a:t>
            </a:r>
            <a:r>
              <a:rPr lang="ru-RU" sz="1150" b="1" dirty="0">
                <a:latin typeface="Graphik LC Black" panose="020B0A03030202060203" pitchFamily="34" charset="0"/>
              </a:rPr>
              <a:t> </a:t>
            </a:r>
            <a:r>
              <a:rPr lang="ru-RU" sz="1150" dirty="0">
                <a:latin typeface="Graphik LC Regular" panose="020B0503030202060203" pitchFamily="34" charset="0"/>
              </a:rPr>
              <a:t>статьи</a:t>
            </a:r>
            <a:r>
              <a:rPr lang="ru-RU" sz="1150" dirty="0">
                <a:latin typeface="Graphik LC Black" panose="020B0A03030202060203" pitchFamily="34" charset="0"/>
              </a:rPr>
              <a:t>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Q1/Q2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WoS</a:t>
            </a:r>
            <a:r>
              <a:rPr lang="ru-RU" sz="1150" noProof="0" dirty="0">
                <a:latin typeface="Graphik LC Regular" panose="020B05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на 1 НПР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6610634" y="3746038"/>
            <a:ext cx="1414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ПИШ </a:t>
            </a:r>
            <a:r>
              <a:rPr kumimoji="0" lang="ru-RU" sz="11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ИнЭС</a:t>
            </a:r>
            <a:endParaRPr kumimoji="0" lang="ru-RU" sz="115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28910" y="3746038"/>
            <a:ext cx="1905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Стартап</a:t>
            </a:r>
            <a:r>
              <a:rPr kumimoji="0" lang="ru-RU" sz="11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-студия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25236" y="2727507"/>
            <a:ext cx="10508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1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ru-RU" sz="8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статья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Q1/Q2 </a:t>
            </a:r>
            <a:r>
              <a:rPr kumimoji="0" lang="en-US" sz="8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WoS</a:t>
            </a:r>
            <a:r>
              <a:rPr lang="ru-RU" sz="850" dirty="0">
                <a:latin typeface="Graphik LC Regular" panose="020B0503030202060203" pitchFamily="34" charset="0"/>
              </a:rPr>
              <a:t> 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на 1 НПР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572829" y="2727507"/>
            <a:ext cx="12789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42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уникальных результата</a:t>
            </a:r>
            <a:endParaRPr kumimoji="0" lang="ru-RU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Light" panose="020B0403030202060203" pitchFamily="34" charset="0"/>
            </a:endParaRPr>
          </a:p>
        </p:txBody>
      </p:sp>
      <p:sp>
        <p:nvSpPr>
          <p:cNvPr id="261" name="object 4">
            <a:extLst>
              <a:ext uri="{FF2B5EF4-FFF2-40B4-BE49-F238E27FC236}">
                <a16:creationId xmlns:a16="http://schemas.microsoft.com/office/drawing/2014/main" id="{10A029A1-BCD3-94CF-C7F2-7BA0043D7D71}"/>
              </a:ext>
            </a:extLst>
          </p:cNvPr>
          <p:cNvSpPr/>
          <p:nvPr/>
        </p:nvSpPr>
        <p:spPr>
          <a:xfrm>
            <a:off x="9355297" y="676737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12700">
            <a:solidFill>
              <a:srgbClr val="AAAD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F3A382AD-9BF9-8F7E-AEC7-522D0A4E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069"/>
          <a:stretch/>
        </p:blipFill>
        <p:spPr>
          <a:xfrm>
            <a:off x="9590149" y="742804"/>
            <a:ext cx="2292102" cy="326864"/>
          </a:xfrm>
          <a:prstGeom prst="rect">
            <a:avLst/>
          </a:prstGeom>
        </p:spPr>
      </p:pic>
      <p:pic>
        <p:nvPicPr>
          <p:cNvPr id="263" name="Рисунок 262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830" y="726557"/>
            <a:ext cx="1271854" cy="326039"/>
          </a:xfrm>
          <a:prstGeom prst="rect">
            <a:avLst/>
          </a:prstGeom>
        </p:spPr>
      </p:pic>
      <p:sp>
        <p:nvSpPr>
          <p:cNvPr id="41" name="Овал 40"/>
          <p:cNvSpPr/>
          <p:nvPr/>
        </p:nvSpPr>
        <p:spPr>
          <a:xfrm>
            <a:off x="1202031" y="2067981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Овал 255"/>
          <p:cNvSpPr/>
          <p:nvPr/>
        </p:nvSpPr>
        <p:spPr>
          <a:xfrm>
            <a:off x="1202031" y="2419255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3" name="Овал 272"/>
          <p:cNvSpPr/>
          <p:nvPr/>
        </p:nvSpPr>
        <p:spPr>
          <a:xfrm>
            <a:off x="1202031" y="2778312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Овал 273"/>
          <p:cNvSpPr/>
          <p:nvPr/>
        </p:nvSpPr>
        <p:spPr>
          <a:xfrm>
            <a:off x="2492961" y="2067981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Овал 274"/>
          <p:cNvSpPr/>
          <p:nvPr/>
        </p:nvSpPr>
        <p:spPr>
          <a:xfrm>
            <a:off x="2492961" y="2419255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Овал 275"/>
          <p:cNvSpPr/>
          <p:nvPr/>
        </p:nvSpPr>
        <p:spPr>
          <a:xfrm>
            <a:off x="2492961" y="2778312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Овал 276"/>
          <p:cNvSpPr/>
          <p:nvPr/>
        </p:nvSpPr>
        <p:spPr>
          <a:xfrm>
            <a:off x="4081731" y="1831712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78" name="Овал 277"/>
          <p:cNvSpPr/>
          <p:nvPr/>
        </p:nvSpPr>
        <p:spPr>
          <a:xfrm>
            <a:off x="4081731" y="2085093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79" name="Овал 278"/>
          <p:cNvSpPr/>
          <p:nvPr/>
        </p:nvSpPr>
        <p:spPr>
          <a:xfrm>
            <a:off x="4081731" y="2496766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1" name="Овал 280"/>
          <p:cNvSpPr/>
          <p:nvPr/>
        </p:nvSpPr>
        <p:spPr>
          <a:xfrm>
            <a:off x="6571527" y="1831712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2" name="Овал 281"/>
          <p:cNvSpPr/>
          <p:nvPr/>
        </p:nvSpPr>
        <p:spPr>
          <a:xfrm>
            <a:off x="6571527" y="2085093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4" name="Овал 283"/>
          <p:cNvSpPr/>
          <p:nvPr/>
        </p:nvSpPr>
        <p:spPr>
          <a:xfrm>
            <a:off x="6571527" y="2347451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5" name="Овал 284"/>
          <p:cNvSpPr/>
          <p:nvPr/>
        </p:nvSpPr>
        <p:spPr>
          <a:xfrm>
            <a:off x="9288861" y="1599207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Овал 285"/>
          <p:cNvSpPr/>
          <p:nvPr/>
        </p:nvSpPr>
        <p:spPr>
          <a:xfrm>
            <a:off x="9288861" y="1846083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Овал 286"/>
          <p:cNvSpPr/>
          <p:nvPr/>
        </p:nvSpPr>
        <p:spPr>
          <a:xfrm>
            <a:off x="9288861" y="2187063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8" name="Овал 287"/>
          <p:cNvSpPr/>
          <p:nvPr/>
        </p:nvSpPr>
        <p:spPr>
          <a:xfrm>
            <a:off x="10551266" y="1599207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9" name="Овал 288"/>
          <p:cNvSpPr/>
          <p:nvPr/>
        </p:nvSpPr>
        <p:spPr>
          <a:xfrm>
            <a:off x="10551266" y="1846083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0" name="Овал 289"/>
          <p:cNvSpPr/>
          <p:nvPr/>
        </p:nvSpPr>
        <p:spPr>
          <a:xfrm>
            <a:off x="10551266" y="2098726"/>
            <a:ext cx="45719" cy="45719"/>
          </a:xfrm>
          <a:prstGeom prst="ellips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7" name="Овал 296"/>
          <p:cNvSpPr/>
          <p:nvPr/>
        </p:nvSpPr>
        <p:spPr>
          <a:xfrm>
            <a:off x="4079626" y="305148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9" name="Овал 298"/>
          <p:cNvSpPr/>
          <p:nvPr/>
        </p:nvSpPr>
        <p:spPr>
          <a:xfrm>
            <a:off x="4079626" y="3861678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1" name="Овал 300"/>
          <p:cNvSpPr/>
          <p:nvPr/>
        </p:nvSpPr>
        <p:spPr>
          <a:xfrm>
            <a:off x="6570441" y="305148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2" name="Овал 301"/>
          <p:cNvSpPr/>
          <p:nvPr/>
        </p:nvSpPr>
        <p:spPr>
          <a:xfrm>
            <a:off x="6570441" y="347244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3" name="Овал 302"/>
          <p:cNvSpPr/>
          <p:nvPr/>
        </p:nvSpPr>
        <p:spPr>
          <a:xfrm>
            <a:off x="4069829" y="347244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4" name="Овал 303"/>
          <p:cNvSpPr/>
          <p:nvPr/>
        </p:nvSpPr>
        <p:spPr>
          <a:xfrm>
            <a:off x="6570441" y="3861678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5" name="Овал 304"/>
          <p:cNvSpPr/>
          <p:nvPr/>
        </p:nvSpPr>
        <p:spPr>
          <a:xfrm>
            <a:off x="2492961" y="3328600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Овал 306"/>
          <p:cNvSpPr/>
          <p:nvPr/>
        </p:nvSpPr>
        <p:spPr>
          <a:xfrm>
            <a:off x="1202031" y="3328600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Овал 307"/>
          <p:cNvSpPr/>
          <p:nvPr/>
        </p:nvSpPr>
        <p:spPr>
          <a:xfrm>
            <a:off x="1202031" y="371311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Овал 310"/>
          <p:cNvSpPr/>
          <p:nvPr/>
        </p:nvSpPr>
        <p:spPr>
          <a:xfrm>
            <a:off x="9292471" y="2819186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Овал 311"/>
          <p:cNvSpPr/>
          <p:nvPr/>
        </p:nvSpPr>
        <p:spPr>
          <a:xfrm>
            <a:off x="9292471" y="3172471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Овал 312"/>
          <p:cNvSpPr/>
          <p:nvPr/>
        </p:nvSpPr>
        <p:spPr>
          <a:xfrm>
            <a:off x="10551266" y="2819186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Овал 313"/>
          <p:cNvSpPr/>
          <p:nvPr/>
        </p:nvSpPr>
        <p:spPr>
          <a:xfrm>
            <a:off x="10551266" y="3172471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Овал 314"/>
          <p:cNvSpPr/>
          <p:nvPr/>
        </p:nvSpPr>
        <p:spPr>
          <a:xfrm>
            <a:off x="1202031" y="4624587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" name="Овал 316"/>
          <p:cNvSpPr/>
          <p:nvPr/>
        </p:nvSpPr>
        <p:spPr>
          <a:xfrm>
            <a:off x="2492961" y="4624587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9" name="Овал 318"/>
          <p:cNvSpPr/>
          <p:nvPr/>
        </p:nvSpPr>
        <p:spPr>
          <a:xfrm>
            <a:off x="4085653" y="4438575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21" name="Овал 320"/>
          <p:cNvSpPr/>
          <p:nvPr/>
        </p:nvSpPr>
        <p:spPr>
          <a:xfrm>
            <a:off x="6570441" y="4438575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23" name="Овал 322"/>
          <p:cNvSpPr/>
          <p:nvPr/>
        </p:nvSpPr>
        <p:spPr>
          <a:xfrm>
            <a:off x="9292471" y="4111190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5" name="Овал 324"/>
          <p:cNvSpPr/>
          <p:nvPr/>
        </p:nvSpPr>
        <p:spPr>
          <a:xfrm>
            <a:off x="10551266" y="4111190"/>
            <a:ext cx="45719" cy="45719"/>
          </a:xfrm>
          <a:prstGeom prst="ellipse">
            <a:avLst/>
          </a:prstGeom>
          <a:solidFill>
            <a:srgbClr val="039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вал 327"/>
          <p:cNvSpPr/>
          <p:nvPr/>
        </p:nvSpPr>
        <p:spPr>
          <a:xfrm>
            <a:off x="1202031" y="6122132"/>
            <a:ext cx="45719" cy="457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7" name="Прямоугольник с двумя усеченными противолежащими углами 346"/>
          <p:cNvSpPr/>
          <p:nvPr/>
        </p:nvSpPr>
        <p:spPr>
          <a:xfrm rot="16200000">
            <a:off x="-93667" y="2386430"/>
            <a:ext cx="1539328" cy="351414"/>
          </a:xfrm>
          <a:prstGeom prst="snip2DiagRect">
            <a:avLst>
              <a:gd name="adj1" fmla="val 0"/>
              <a:gd name="adj2" fmla="val 40835"/>
            </a:avLst>
          </a:prstGeom>
          <a:solidFill>
            <a:srgbClr val="202D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8693" y="2344244"/>
            <a:ext cx="13953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ОБРАЗОВАНИЕ</a:t>
            </a:r>
          </a:p>
        </p:txBody>
      </p:sp>
      <p:sp>
        <p:nvSpPr>
          <p:cNvPr id="341" name="Прямоугольник с двумя усеченными противолежащими углами 340"/>
          <p:cNvSpPr/>
          <p:nvPr/>
        </p:nvSpPr>
        <p:spPr>
          <a:xfrm rot="16200000">
            <a:off x="23662" y="3535089"/>
            <a:ext cx="1304672" cy="351414"/>
          </a:xfrm>
          <a:prstGeom prst="snip2DiagRect">
            <a:avLst>
              <a:gd name="adj1" fmla="val 0"/>
              <a:gd name="adj2" fmla="val 40835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6200000">
            <a:off x="22031" y="3554625"/>
            <a:ext cx="130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R&amp;D</a:t>
            </a:r>
            <a:endParaRPr kumimoji="0" lang="ru-RU" sz="1000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0290" y="4206132"/>
            <a:ext cx="351414" cy="1325076"/>
            <a:chOff x="703585" y="3535849"/>
            <a:chExt cx="351414" cy="1325076"/>
          </a:xfrm>
        </p:grpSpPr>
        <p:sp>
          <p:nvSpPr>
            <p:cNvPr id="355" name="Прямоугольник с двумя усеченными противолежащими углами 354"/>
            <p:cNvSpPr/>
            <p:nvPr/>
          </p:nvSpPr>
          <p:spPr>
            <a:xfrm rot="16200000">
              <a:off x="226956" y="4032882"/>
              <a:ext cx="1304672" cy="351414"/>
            </a:xfrm>
            <a:prstGeom prst="snip2DiagRect">
              <a:avLst>
                <a:gd name="adj1" fmla="val 0"/>
                <a:gd name="adj2" fmla="val 40835"/>
              </a:avLst>
            </a:prstGeom>
            <a:solidFill>
              <a:srgbClr val="0394C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59239" y="3927966"/>
              <a:ext cx="103045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cap="none" spc="2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ФИНАНСЫ</a:t>
              </a:r>
            </a:p>
          </p:txBody>
        </p:sp>
      </p:grpSp>
      <p:grpSp>
        <p:nvGrpSpPr>
          <p:cNvPr id="356" name="Группа 355"/>
          <p:cNvGrpSpPr/>
          <p:nvPr/>
        </p:nvGrpSpPr>
        <p:grpSpPr>
          <a:xfrm rot="16200000">
            <a:off x="816566" y="4225994"/>
            <a:ext cx="216103" cy="216101"/>
            <a:chOff x="6235713" y="1794529"/>
            <a:chExt cx="185361" cy="185359"/>
          </a:xfrm>
        </p:grpSpPr>
        <p:sp>
          <p:nvSpPr>
            <p:cNvPr id="357" name="Прямоугольник 356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1EBFF"/>
            </a:solidFill>
            <a:ln>
              <a:noFill/>
            </a:ln>
            <a:effectLst>
              <a:outerShdw blurRad="63500" sx="102000" sy="102000" algn="ctr" rotWithShape="0">
                <a:schemeClr val="accent5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358" name="Прямоугольник 357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0394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59" name="Шеврон 358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00290" y="5185394"/>
            <a:ext cx="351414" cy="1306100"/>
            <a:chOff x="725253" y="4941258"/>
            <a:chExt cx="351414" cy="1306100"/>
          </a:xfrm>
        </p:grpSpPr>
        <p:sp>
          <p:nvSpPr>
            <p:cNvPr id="360" name="Прямоугольник с двумя усеченными противолежащими углами 359"/>
            <p:cNvSpPr/>
            <p:nvPr/>
          </p:nvSpPr>
          <p:spPr>
            <a:xfrm rot="16200000">
              <a:off x="248624" y="5419315"/>
              <a:ext cx="1304672" cy="351414"/>
            </a:xfrm>
            <a:prstGeom prst="snip2DiagRect">
              <a:avLst>
                <a:gd name="adj1" fmla="val 0"/>
                <a:gd name="adj2" fmla="val 40835"/>
              </a:avLst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243146" y="5471197"/>
              <a:ext cx="13060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cap="none" spc="2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ПРИЗНАНИЕ</a:t>
              </a:r>
            </a:p>
          </p:txBody>
        </p:sp>
      </p:grpSp>
      <p:grpSp>
        <p:nvGrpSpPr>
          <p:cNvPr id="361" name="Группа 360"/>
          <p:cNvGrpSpPr/>
          <p:nvPr/>
        </p:nvGrpSpPr>
        <p:grpSpPr>
          <a:xfrm rot="16200000">
            <a:off x="802635" y="5183284"/>
            <a:ext cx="216103" cy="216101"/>
            <a:chOff x="6235713" y="1794529"/>
            <a:chExt cx="185361" cy="185359"/>
          </a:xfrm>
        </p:grpSpPr>
        <p:sp>
          <p:nvSpPr>
            <p:cNvPr id="362" name="Прямоугольник 361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accent5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363" name="Прямоугольник 362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Шеврон 363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80" name="Равнобедренный треугольник 79"/>
          <p:cNvSpPr/>
          <p:nvPr/>
        </p:nvSpPr>
        <p:spPr>
          <a:xfrm rot="10800000">
            <a:off x="6440562" y="1501299"/>
            <a:ext cx="128965" cy="83525"/>
          </a:xfrm>
          <a:prstGeom prst="triangle">
            <a:avLst/>
          </a:prstGeom>
          <a:solidFill>
            <a:srgbClr val="2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2" name="Прямоугольник 371"/>
          <p:cNvSpPr/>
          <p:nvPr/>
        </p:nvSpPr>
        <p:spPr>
          <a:xfrm>
            <a:off x="6404706" y="6257312"/>
            <a:ext cx="2756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2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Ядерные физика и технологии</a:t>
            </a:r>
            <a:endParaRPr kumimoji="0" lang="ru-RU" sz="115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Нефтегазовое дело</a:t>
            </a:r>
          </a:p>
        </p:txBody>
      </p:sp>
      <p:sp>
        <p:nvSpPr>
          <p:cNvPr id="377" name="Прямоугольник 376"/>
          <p:cNvSpPr/>
          <p:nvPr/>
        </p:nvSpPr>
        <p:spPr>
          <a:xfrm>
            <a:off x="1224527" y="3630615"/>
            <a:ext cx="104067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на 1 НПР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  <a:p>
            <a:pPr>
              <a:defRPr/>
            </a:pPr>
            <a:r>
              <a:rPr lang="ru-RU" sz="850" b="1" dirty="0">
                <a:latin typeface="Graphik LC Black" panose="020B0A03030202060203" pitchFamily="34" charset="0"/>
              </a:rPr>
              <a:t>1,35</a:t>
            </a:r>
            <a:r>
              <a:rPr lang="ru-RU" sz="850" dirty="0">
                <a:latin typeface="Graphik LC Light" panose="020B0403030202060203" pitchFamily="34" charset="0"/>
              </a:rPr>
              <a:t> </a:t>
            </a:r>
            <a:r>
              <a:rPr lang="ru-RU" sz="850" dirty="0">
                <a:latin typeface="Graphik LC Regular" panose="020B0503030202060203" pitchFamily="34" charset="0"/>
              </a:rPr>
              <a:t>млн руб.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2541930" y="3744098"/>
            <a:ext cx="10341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</a:rPr>
              <a:t>НИОКР в общих доходах </a:t>
            </a:r>
            <a:r>
              <a:rPr kumimoji="0" lang="ru-RU" sz="8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31%</a:t>
            </a:r>
          </a:p>
        </p:txBody>
      </p:sp>
      <p:sp>
        <p:nvSpPr>
          <p:cNvPr id="379" name="Овал 378"/>
          <p:cNvSpPr/>
          <p:nvPr/>
        </p:nvSpPr>
        <p:spPr>
          <a:xfrm>
            <a:off x="2492961" y="3818146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988588" y="1325880"/>
            <a:ext cx="11209020" cy="563880"/>
          </a:xfrm>
          <a:custGeom>
            <a:avLst/>
            <a:gdLst>
              <a:gd name="connsiteX0" fmla="*/ 0 w 11209020"/>
              <a:gd name="connsiteY0" fmla="*/ 563880 h 563880"/>
              <a:gd name="connsiteX1" fmla="*/ 2537460 w 11209020"/>
              <a:gd name="connsiteY1" fmla="*/ 563880 h 563880"/>
              <a:gd name="connsiteX2" fmla="*/ 2819400 w 11209020"/>
              <a:gd name="connsiteY2" fmla="*/ 281940 h 563880"/>
              <a:gd name="connsiteX3" fmla="*/ 7886700 w 11209020"/>
              <a:gd name="connsiteY3" fmla="*/ 281940 h 563880"/>
              <a:gd name="connsiteX4" fmla="*/ 8168640 w 11209020"/>
              <a:gd name="connsiteY4" fmla="*/ 0 h 563880"/>
              <a:gd name="connsiteX5" fmla="*/ 11209020 w 11209020"/>
              <a:gd name="connsiteY5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9020" h="563880">
                <a:moveTo>
                  <a:pt x="0" y="563880"/>
                </a:moveTo>
                <a:lnTo>
                  <a:pt x="2537460" y="563880"/>
                </a:lnTo>
                <a:lnTo>
                  <a:pt x="2819400" y="281940"/>
                </a:lnTo>
                <a:lnTo>
                  <a:pt x="7886700" y="281940"/>
                </a:lnTo>
                <a:lnTo>
                  <a:pt x="8168640" y="0"/>
                </a:lnTo>
                <a:lnTo>
                  <a:pt x="11209020" y="0"/>
                </a:lnTo>
              </a:path>
            </a:pathLst>
          </a:custGeom>
          <a:noFill/>
          <a:ln w="28575">
            <a:solidFill>
              <a:srgbClr val="202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олилиния 183"/>
          <p:cNvSpPr/>
          <p:nvPr/>
        </p:nvSpPr>
        <p:spPr>
          <a:xfrm>
            <a:off x="988588" y="2621335"/>
            <a:ext cx="11209020" cy="563880"/>
          </a:xfrm>
          <a:custGeom>
            <a:avLst/>
            <a:gdLst>
              <a:gd name="connsiteX0" fmla="*/ 0 w 11209020"/>
              <a:gd name="connsiteY0" fmla="*/ 563880 h 563880"/>
              <a:gd name="connsiteX1" fmla="*/ 2537460 w 11209020"/>
              <a:gd name="connsiteY1" fmla="*/ 563880 h 563880"/>
              <a:gd name="connsiteX2" fmla="*/ 2819400 w 11209020"/>
              <a:gd name="connsiteY2" fmla="*/ 281940 h 563880"/>
              <a:gd name="connsiteX3" fmla="*/ 7886700 w 11209020"/>
              <a:gd name="connsiteY3" fmla="*/ 281940 h 563880"/>
              <a:gd name="connsiteX4" fmla="*/ 8168640 w 11209020"/>
              <a:gd name="connsiteY4" fmla="*/ 0 h 563880"/>
              <a:gd name="connsiteX5" fmla="*/ 11209020 w 11209020"/>
              <a:gd name="connsiteY5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9020" h="563880">
                <a:moveTo>
                  <a:pt x="0" y="563880"/>
                </a:moveTo>
                <a:lnTo>
                  <a:pt x="2537460" y="563880"/>
                </a:lnTo>
                <a:lnTo>
                  <a:pt x="2819400" y="281940"/>
                </a:lnTo>
                <a:lnTo>
                  <a:pt x="7886700" y="281940"/>
                </a:lnTo>
                <a:lnTo>
                  <a:pt x="8168640" y="0"/>
                </a:lnTo>
                <a:lnTo>
                  <a:pt x="11209020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8" name="Группа 347"/>
          <p:cNvGrpSpPr/>
          <p:nvPr/>
        </p:nvGrpSpPr>
        <p:grpSpPr>
          <a:xfrm rot="16200000">
            <a:off x="798380" y="1792474"/>
            <a:ext cx="216103" cy="216101"/>
            <a:chOff x="6235713" y="1794529"/>
            <a:chExt cx="185361" cy="185359"/>
          </a:xfrm>
        </p:grpSpPr>
        <p:sp>
          <p:nvSpPr>
            <p:cNvPr id="349" name="Прямоугольник 34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accent5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350" name="Прямоугольник 34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Шеврон 35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43" name="Группа 342"/>
          <p:cNvGrpSpPr/>
          <p:nvPr/>
        </p:nvGrpSpPr>
        <p:grpSpPr>
          <a:xfrm rot="16200000">
            <a:off x="816026" y="3058461"/>
            <a:ext cx="216103" cy="216101"/>
            <a:chOff x="6235713" y="1794529"/>
            <a:chExt cx="185361" cy="185359"/>
          </a:xfrm>
        </p:grpSpPr>
        <p:sp>
          <p:nvSpPr>
            <p:cNvPr id="344" name="Прямоугольник 343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accent5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345" name="Прямоугольник 344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Шеврон 345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58" name="Прямоугольник 157"/>
          <p:cNvSpPr/>
          <p:nvPr/>
        </p:nvSpPr>
        <p:spPr>
          <a:xfrm>
            <a:off x="6610634" y="2940503"/>
            <a:ext cx="1998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1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</a:rPr>
              <a:t>45,5%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Light" panose="020B0403030202060203" pitchFamily="34" charset="0"/>
              </a:rPr>
              <a:t> </a:t>
            </a:r>
            <a:r>
              <a:rPr lang="ru-RU" sz="1150" dirty="0">
                <a:latin typeface="Graphik LC Regular" panose="020B0503030202060203" pitchFamily="34" charset="0"/>
              </a:rPr>
              <a:t>исследователи </a:t>
            </a:r>
            <a:br>
              <a:rPr lang="ru-RU" sz="1150" dirty="0">
                <a:latin typeface="Graphik LC Regular" panose="020B0503030202060203" pitchFamily="34" charset="0"/>
              </a:rPr>
            </a:br>
            <a:r>
              <a:rPr lang="ru-RU" sz="1150" dirty="0">
                <a:latin typeface="Graphik LC Regular" panose="020B0503030202060203" pitchFamily="34" charset="0"/>
              </a:rPr>
              <a:t>до 39 лет</a:t>
            </a:r>
            <a:endParaRPr kumimoji="0" lang="ru-RU" sz="11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Light" panose="020B0403030202060203" pitchFamily="34" charset="0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9292471" y="5873795"/>
            <a:ext cx="45719" cy="457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04" y="5914600"/>
            <a:ext cx="341795" cy="341795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64" y="5374753"/>
            <a:ext cx="341795" cy="3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3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с двумя усеченными противолежащими углами 125"/>
          <p:cNvSpPr/>
          <p:nvPr/>
        </p:nvSpPr>
        <p:spPr>
          <a:xfrm>
            <a:off x="4530293" y="2446665"/>
            <a:ext cx="1604604" cy="4008470"/>
          </a:xfrm>
          <a:prstGeom prst="snip2DiagRect">
            <a:avLst>
              <a:gd name="adj1" fmla="val 0"/>
              <a:gd name="adj2" fmla="val 13067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с двумя усеченными противолежащими углами 169"/>
          <p:cNvSpPr/>
          <p:nvPr/>
        </p:nvSpPr>
        <p:spPr>
          <a:xfrm>
            <a:off x="4589817" y="2504485"/>
            <a:ext cx="1485556" cy="3892831"/>
          </a:xfrm>
          <a:prstGeom prst="snip2DiagRect">
            <a:avLst>
              <a:gd name="adj1" fmla="val 0"/>
              <a:gd name="adj2" fmla="val 13469"/>
            </a:avLst>
          </a:prstGeom>
          <a:solidFill>
            <a:schemeClr val="bg1"/>
          </a:solidFill>
          <a:ln w="12700">
            <a:solidFill>
              <a:srgbClr val="0394C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с двумя усеченными противолежащими углами 137"/>
          <p:cNvSpPr/>
          <p:nvPr/>
        </p:nvSpPr>
        <p:spPr>
          <a:xfrm>
            <a:off x="880956" y="2446665"/>
            <a:ext cx="807548" cy="4008470"/>
          </a:xfrm>
          <a:prstGeom prst="snip2DiagRect">
            <a:avLst>
              <a:gd name="adj1" fmla="val 0"/>
              <a:gd name="adj2" fmla="val 2328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с двумя усеченными противолежащими углами 138"/>
          <p:cNvSpPr/>
          <p:nvPr/>
        </p:nvSpPr>
        <p:spPr>
          <a:xfrm>
            <a:off x="943769" y="2508623"/>
            <a:ext cx="681923" cy="3892831"/>
          </a:xfrm>
          <a:prstGeom prst="snip2DiagRect">
            <a:avLst>
              <a:gd name="adj1" fmla="val 0"/>
              <a:gd name="adj2" fmla="val 24241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с двумя усеченными противолежащими углами 142"/>
          <p:cNvSpPr/>
          <p:nvPr/>
        </p:nvSpPr>
        <p:spPr>
          <a:xfrm>
            <a:off x="1003507" y="2556533"/>
            <a:ext cx="562447" cy="3759739"/>
          </a:xfrm>
          <a:prstGeom prst="snip2DiagRect">
            <a:avLst>
              <a:gd name="adj1" fmla="val 0"/>
              <a:gd name="adj2" fmla="val 25228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с двумя усеченными противолежащими углами 130"/>
          <p:cNvSpPr/>
          <p:nvPr/>
        </p:nvSpPr>
        <p:spPr>
          <a:xfrm>
            <a:off x="1811207" y="2446665"/>
            <a:ext cx="2614927" cy="4008470"/>
          </a:xfrm>
          <a:prstGeom prst="snip2DiagRect">
            <a:avLst>
              <a:gd name="adj1" fmla="val 0"/>
              <a:gd name="adj2" fmla="val 7822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с двумя усеченными противолежащими углами 131"/>
          <p:cNvSpPr/>
          <p:nvPr/>
        </p:nvSpPr>
        <p:spPr>
          <a:xfrm>
            <a:off x="1871093" y="2508623"/>
            <a:ext cx="2490856" cy="3892831"/>
          </a:xfrm>
          <a:prstGeom prst="snip2DiagRect">
            <a:avLst>
              <a:gd name="adj1" fmla="val 0"/>
              <a:gd name="adj2" fmla="val 7255"/>
            </a:avLst>
          </a:prstGeom>
          <a:solidFill>
            <a:schemeClr val="bg1"/>
          </a:solidFill>
          <a:ln w="12700">
            <a:solidFill>
              <a:srgbClr val="202D62">
                <a:alpha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с двумя усеченными противолежащими углами 127"/>
          <p:cNvSpPr/>
          <p:nvPr/>
        </p:nvSpPr>
        <p:spPr>
          <a:xfrm>
            <a:off x="4645141" y="2556534"/>
            <a:ext cx="1374908" cy="417176"/>
          </a:xfrm>
          <a:prstGeom prst="snip2DiagRect">
            <a:avLst>
              <a:gd name="adj1" fmla="val 0"/>
              <a:gd name="adj2" fmla="val 42163"/>
            </a:avLst>
          </a:prstGeom>
          <a:solidFill>
            <a:srgbClr val="0394C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3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cxnSp>
        <p:nvCxnSpPr>
          <p:cNvPr id="248" name="Прямая соединительная линия 247"/>
          <p:cNvCxnSpPr/>
          <p:nvPr/>
        </p:nvCxnSpPr>
        <p:spPr>
          <a:xfrm>
            <a:off x="10186514" y="1231641"/>
            <a:ext cx="0" cy="56263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523366" y="2613889"/>
            <a:ext cx="16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old" panose="020B0803030202060203" pitchFamily="34" charset="0"/>
                <a:cs typeface="Calibri" panose="020F0502020204030204" pitchFamily="34" charset="0"/>
              </a:rPr>
              <a:t>Компании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297578" y="1858130"/>
            <a:ext cx="174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Трансформация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Бизнес-процессов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453826" y="1835453"/>
            <a:ext cx="186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Новые технологии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Люди нового качества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880957" y="1473149"/>
            <a:ext cx="5253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202D62"/>
                </a:solidFill>
                <a:latin typeface="Graphik LC Black" panose="020B0A03030202060203" pitchFamily="34" charset="0"/>
              </a:rPr>
              <a:t>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02D62"/>
                </a:solidFill>
                <a:effectLst/>
                <a:uLnTx/>
                <a:uFillTx/>
                <a:latin typeface="Graphik LC Black" panose="020B0A03030202060203" pitchFamily="34" charset="0"/>
              </a:rPr>
              <a:t>НТЕГРАЦИЯ УНИВЕРСИТЕТА И КОМПАНИЙ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656752" y="5265213"/>
            <a:ext cx="2811261" cy="318669"/>
            <a:chOff x="2656752" y="5144709"/>
            <a:chExt cx="2811261" cy="318669"/>
          </a:xfrm>
        </p:grpSpPr>
        <p:sp>
          <p:nvSpPr>
            <p:cNvPr id="114" name="Прямоугольник с двумя усеченными противолежащими углами 113"/>
            <p:cNvSpPr/>
            <p:nvPr/>
          </p:nvSpPr>
          <p:spPr>
            <a:xfrm>
              <a:off x="2674195" y="5144709"/>
              <a:ext cx="2793818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5" name="Прямоугольник с двумя усеченными противолежащими углами 114"/>
            <p:cNvSpPr/>
            <p:nvPr/>
          </p:nvSpPr>
          <p:spPr>
            <a:xfrm>
              <a:off x="2675410" y="5144709"/>
              <a:ext cx="2433070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rgbClr val="CDD2D9"/>
            </a:solidFill>
            <a:ln w="1905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656752" y="5173061"/>
              <a:ext cx="2499136" cy="255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Разработки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49157" y="4896553"/>
            <a:ext cx="2459324" cy="304113"/>
            <a:chOff x="2649157" y="4726601"/>
            <a:chExt cx="2459324" cy="304113"/>
          </a:xfrm>
        </p:grpSpPr>
        <p:sp>
          <p:nvSpPr>
            <p:cNvPr id="112" name="Прямоугольник с двумя усеченными противолежащими углами 111"/>
            <p:cNvSpPr/>
            <p:nvPr/>
          </p:nvSpPr>
          <p:spPr>
            <a:xfrm>
              <a:off x="2674195" y="4726601"/>
              <a:ext cx="2434286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3" name="Прямоугольник с двумя усеченными противолежащими углами 112"/>
            <p:cNvSpPr/>
            <p:nvPr/>
          </p:nvSpPr>
          <p:spPr>
            <a:xfrm>
              <a:off x="2675410" y="4727729"/>
              <a:ext cx="1854859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rgbClr val="CDD2D9"/>
            </a:solidFill>
            <a:ln w="1905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2649157" y="4728861"/>
              <a:ext cx="2279831" cy="267235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Исследования</a:t>
              </a:r>
            </a:p>
          </p:txBody>
        </p:sp>
      </p:grpSp>
      <p:sp>
        <p:nvSpPr>
          <p:cNvPr id="231" name="Прямоугольник с двумя усеченными противолежащими углами 230"/>
          <p:cNvSpPr/>
          <p:nvPr/>
        </p:nvSpPr>
        <p:spPr>
          <a:xfrm>
            <a:off x="1922317" y="2557792"/>
            <a:ext cx="2388409" cy="417176"/>
          </a:xfrm>
          <a:prstGeom prst="snip2DiagRect">
            <a:avLst>
              <a:gd name="adj1" fmla="val 0"/>
              <a:gd name="adj2" fmla="val 42163"/>
            </a:avLst>
          </a:prstGeom>
          <a:solidFill>
            <a:srgbClr val="202D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/>
          <p:cNvSpPr txBox="1"/>
          <p:nvPr/>
        </p:nvSpPr>
        <p:spPr>
          <a:xfrm>
            <a:off x="1951227" y="2612492"/>
            <a:ext cx="2363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old" panose="020B0803030202060203" pitchFamily="34" charset="0"/>
              </a:rPr>
              <a:t>Кластеры</a:t>
            </a:r>
          </a:p>
        </p:txBody>
      </p:sp>
      <p:sp>
        <p:nvSpPr>
          <p:cNvPr id="99" name="Google Shape;360;g1502a66fd60_0_315"/>
          <p:cNvSpPr/>
          <p:nvPr/>
        </p:nvSpPr>
        <p:spPr>
          <a:xfrm>
            <a:off x="6738494" y="1573104"/>
            <a:ext cx="5057266" cy="40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Методология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</a:p>
          <a:p>
            <a:pPr marL="182562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Системная интеграция университетов и компаний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460785" y="1293864"/>
            <a:ext cx="15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РЕЗУЛЬТАТЫ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60785" y="5572371"/>
            <a:ext cx="533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ИНСТИТУЦИОНАЛЬНАЯ ТРАНСФОРМАЦИЯ</a:t>
            </a:r>
          </a:p>
        </p:txBody>
      </p:sp>
      <p:sp>
        <p:nvSpPr>
          <p:cNvPr id="102" name="Прямоугольник 101"/>
          <p:cNvSpPr/>
          <p:nvPr/>
        </p:nvSpPr>
        <p:spPr>
          <a:xfrm rot="16200000">
            <a:off x="-716825" y="4297012"/>
            <a:ext cx="40084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old" panose="020B0803030202060203" pitchFamily="34" charset="0"/>
                <a:cs typeface="Calibri" panose="020F0502020204030204" pitchFamily="34" charset="0"/>
              </a:rPr>
              <a:t>Бизнес-процессы ТПУ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phik LC Bold" panose="020B0803030202060203" pitchFamily="34" charset="0"/>
            </a:endParaRPr>
          </a:p>
        </p:txBody>
      </p:sp>
      <p:sp>
        <p:nvSpPr>
          <p:cNvPr id="104" name="Google Shape;360;g1502a66fd60_0_315"/>
          <p:cNvSpPr/>
          <p:nvPr/>
        </p:nvSpPr>
        <p:spPr>
          <a:xfrm>
            <a:off x="6725173" y="5893751"/>
            <a:ext cx="5258127" cy="71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Переход к продуктово-инвестиционной логике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Фундаментальные проекты – </a:t>
            </a:r>
            <a:r>
              <a:rPr kumimoji="0" lang="ru-RU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аванпроекты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– технологические проекты с компаниями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Карта продуктов: 120 продуктов с TRL от 3 до 9 в логике портфельного управления</a:t>
            </a:r>
          </a:p>
        </p:txBody>
      </p:sp>
      <p:sp>
        <p:nvSpPr>
          <p:cNvPr id="105" name="Google Shape;360;g1502a66fd60_0_315"/>
          <p:cNvSpPr/>
          <p:nvPr/>
        </p:nvSpPr>
        <p:spPr>
          <a:xfrm>
            <a:off x="9584192" y="2024874"/>
            <a:ext cx="2548320" cy="108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Уникальные </a:t>
            </a: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продукты</a:t>
            </a:r>
            <a:endParaRPr kumimoji="0" lang="ru-RU" sz="11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old" panose="020B0803030202060203" pitchFamily="34" charset="0"/>
              <a:ea typeface="Verdana"/>
              <a:cs typeface="Verdana"/>
              <a:sym typeface="Verdana"/>
            </a:endParaRP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Получение водорода в плазме</a:t>
            </a:r>
          </a:p>
          <a:p>
            <a:pPr marL="180975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Линейка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томографических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систем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Термическая переработка отходов</a:t>
            </a: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Установка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трансмутационного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легирования кремния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360;g1502a66fd60_0_315"/>
          <p:cNvSpPr/>
          <p:nvPr/>
        </p:nvSpPr>
        <p:spPr>
          <a:xfrm>
            <a:off x="6738494" y="2098252"/>
            <a:ext cx="2640101" cy="94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300"/>
              </a:spcAft>
              <a:buSzPct val="1000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Исследовательские заделы</a:t>
            </a: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Газогидраты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Геотермальная энергетика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Конверсия и захоронение СО</a:t>
            </a:r>
            <a:r>
              <a:rPr kumimoji="0" lang="ru-RU" sz="9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2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</a:t>
            </a:r>
          </a:p>
          <a:p>
            <a:pPr marL="180975" lvl="0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Протонобменные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мембраны</a:t>
            </a:r>
            <a:endParaRPr lang="en-US" sz="9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Композиты для хранения водорода</a:t>
            </a:r>
          </a:p>
          <a:p>
            <a:pPr marL="180975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Цифровая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нефтесервисная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компания</a:t>
            </a:r>
            <a:endParaRPr lang="ru-RU" sz="900" strike="sngStrike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lvl="0">
              <a:spcAft>
                <a:spcPts val="200"/>
              </a:spcAft>
              <a:buClr>
                <a:srgbClr val="202D62"/>
              </a:buClr>
              <a:buSzPct val="100000"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360;g1502a66fd60_0_315"/>
          <p:cNvSpPr/>
          <p:nvPr/>
        </p:nvSpPr>
        <p:spPr>
          <a:xfrm>
            <a:off x="6746069" y="3336352"/>
            <a:ext cx="2460014" cy="115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Новые подразделения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Лаборатория перспективных материалов энергетической</a:t>
            </a:r>
            <a:r>
              <a:rPr kumimoji="0" lang="ru-RU" sz="9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отрасли 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НИЦ «Центр вывода </a:t>
            </a: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из эксплуатации </a:t>
            </a:r>
            <a:r>
              <a:rPr kumimoji="0" lang="ru-RU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ядерно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</a:t>
            </a: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 </a:t>
            </a:r>
            <a:r>
              <a:rPr kumimoji="0" lang="ru-RU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радиационно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опасных объектов»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1176984" y="365125"/>
            <a:ext cx="3635705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800" dirty="0">
                <a:latin typeface="Graphik LC Black" panose="020B0A03030202060203" pitchFamily="34" charset="0"/>
              </a:rPr>
              <a:t>ЭНЕРГИЯ БУДУЩЕГО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644474" y="616912"/>
            <a:ext cx="2965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latin typeface="Graphik LC Bold" panose="020B0803030202060203" pitchFamily="34" charset="0"/>
              </a:rPr>
              <a:t>Технологический и кадровый задел </a:t>
            </a:r>
            <a:br>
              <a:rPr lang="ru-RU" sz="1000" dirty="0">
                <a:latin typeface="Graphik LC Bold" panose="020B0803030202060203" pitchFamily="34" charset="0"/>
              </a:rPr>
            </a:br>
            <a:r>
              <a:rPr lang="ru-RU" sz="1000" dirty="0">
                <a:latin typeface="Graphik LC Bold" panose="020B0803030202060203" pitchFamily="34" charset="0"/>
              </a:rPr>
              <a:t>для перехода Российской Федерации </a:t>
            </a:r>
            <a:br>
              <a:rPr lang="ru-RU" sz="1000" dirty="0">
                <a:latin typeface="Graphik LC Bold" panose="020B0803030202060203" pitchFamily="34" charset="0"/>
              </a:rPr>
            </a:br>
            <a:r>
              <a:rPr lang="ru-RU" sz="1000" dirty="0">
                <a:latin typeface="Graphik LC Bold" panose="020B0803030202060203" pitchFamily="34" charset="0"/>
              </a:rPr>
              <a:t>к новой энергетике</a:t>
            </a:r>
          </a:p>
        </p:txBody>
      </p:sp>
      <p:sp>
        <p:nvSpPr>
          <p:cNvPr id="48" name="Google Shape;360;g1502a66fd60_0_315"/>
          <p:cNvSpPr/>
          <p:nvPr/>
        </p:nvSpPr>
        <p:spPr>
          <a:xfrm>
            <a:off x="9584192" y="3339275"/>
            <a:ext cx="2595855" cy="86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Образование</a:t>
            </a:r>
          </a:p>
          <a:p>
            <a:pPr marL="180975" lvl="0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Комплекс VR-тренажеров </a:t>
            </a:r>
            <a:b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для обучения энергетиков</a:t>
            </a:r>
          </a:p>
          <a:p>
            <a:pPr marL="180975" lvl="0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Студенческий энергетический клуб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СКБ «Силовые машины»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6702" y="365125"/>
            <a:ext cx="976820" cy="996756"/>
            <a:chOff x="-26057" y="220865"/>
            <a:chExt cx="1209836" cy="123452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26057" y="220865"/>
              <a:ext cx="1209836" cy="1234528"/>
              <a:chOff x="1363179" y="220865"/>
              <a:chExt cx="1209836" cy="1234528"/>
            </a:xfrm>
          </p:grpSpPr>
          <p:sp>
            <p:nvSpPr>
              <p:cNvPr id="146" name="Прямоугольник с двумя усеченными противолежащими углами 145"/>
              <p:cNvSpPr/>
              <p:nvPr/>
            </p:nvSpPr>
            <p:spPr>
              <a:xfrm>
                <a:off x="1363179" y="220865"/>
                <a:ext cx="1209836" cy="1234528"/>
              </a:xfrm>
              <a:prstGeom prst="snip2DiagRect">
                <a:avLst>
                  <a:gd name="adj1" fmla="val 0"/>
                  <a:gd name="adj2" fmla="val 20758"/>
                </a:avLst>
              </a:prstGeom>
              <a:solidFill>
                <a:srgbClr val="E0E3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Прямоугольник с двумя усеченными противолежащими углами 144"/>
              <p:cNvSpPr/>
              <p:nvPr/>
            </p:nvSpPr>
            <p:spPr>
              <a:xfrm>
                <a:off x="1477791" y="337816"/>
                <a:ext cx="980613" cy="1000627"/>
              </a:xfrm>
              <a:prstGeom prst="snip2DiagRect">
                <a:avLst>
                  <a:gd name="adj1" fmla="val 0"/>
                  <a:gd name="adj2" fmla="val 20758"/>
                </a:avLst>
              </a:prstGeom>
              <a:solidFill>
                <a:schemeClr val="bg1"/>
              </a:solidFill>
              <a:ln w="19050">
                <a:solidFill>
                  <a:srgbClr val="202D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053" y="546059"/>
              <a:ext cx="737862" cy="584141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656752" y="5648429"/>
            <a:ext cx="3147061" cy="318669"/>
            <a:chOff x="2656752" y="5577881"/>
            <a:chExt cx="3147061" cy="318669"/>
          </a:xfrm>
        </p:grpSpPr>
        <p:sp>
          <p:nvSpPr>
            <p:cNvPr id="147" name="Прямоугольник с двумя усеченными противолежащими углами 146"/>
            <p:cNvSpPr/>
            <p:nvPr/>
          </p:nvSpPr>
          <p:spPr>
            <a:xfrm>
              <a:off x="2681297" y="5577881"/>
              <a:ext cx="3122516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9" name="Прямоугольник с двумя усеченными противолежащими углами 148"/>
            <p:cNvSpPr/>
            <p:nvPr/>
          </p:nvSpPr>
          <p:spPr>
            <a:xfrm>
              <a:off x="2674195" y="5577881"/>
              <a:ext cx="2734267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rgbClr val="CDD2D9"/>
            </a:solidFill>
            <a:ln w="1905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2656752" y="5587734"/>
              <a:ext cx="2811261" cy="26254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Операционная деятельность </a:t>
              </a:r>
            </a:p>
          </p:txBody>
        </p:sp>
      </p:grpSp>
      <p:sp>
        <p:nvSpPr>
          <p:cNvPr id="136" name="Шеврон 135"/>
          <p:cNvSpPr/>
          <p:nvPr/>
        </p:nvSpPr>
        <p:spPr>
          <a:xfrm rot="5400000">
            <a:off x="1268366" y="2291399"/>
            <a:ext cx="58423" cy="81265"/>
          </a:xfrm>
          <a:prstGeom prst="chevron">
            <a:avLst>
              <a:gd name="adj" fmla="val 593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482340" y="2210086"/>
            <a:ext cx="1844040" cy="197834"/>
          </a:xfrm>
          <a:custGeom>
            <a:avLst/>
            <a:gdLst>
              <a:gd name="connsiteX0" fmla="*/ 1844040 w 1844040"/>
              <a:gd name="connsiteY0" fmla="*/ 152400 h 152400"/>
              <a:gd name="connsiteX1" fmla="*/ 1844040 w 1844040"/>
              <a:gd name="connsiteY1" fmla="*/ 0 h 152400"/>
              <a:gd name="connsiteX2" fmla="*/ 0 w 1844040"/>
              <a:gd name="connsiteY2" fmla="*/ 0 h 152400"/>
              <a:gd name="connsiteX3" fmla="*/ 0 w 1844040"/>
              <a:gd name="connsiteY3" fmla="*/ 6858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040" h="152400">
                <a:moveTo>
                  <a:pt x="1844040" y="152400"/>
                </a:moveTo>
                <a:lnTo>
                  <a:pt x="1844040" y="0"/>
                </a:lnTo>
                <a:lnTo>
                  <a:pt x="0" y="0"/>
                </a:lnTo>
                <a:lnTo>
                  <a:pt x="0" y="685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 139"/>
          <p:cNvSpPr/>
          <p:nvPr/>
        </p:nvSpPr>
        <p:spPr>
          <a:xfrm>
            <a:off x="1297578" y="2210086"/>
            <a:ext cx="1749612" cy="197834"/>
          </a:xfrm>
          <a:custGeom>
            <a:avLst/>
            <a:gdLst>
              <a:gd name="connsiteX0" fmla="*/ 1844040 w 1844040"/>
              <a:gd name="connsiteY0" fmla="*/ 152400 h 152400"/>
              <a:gd name="connsiteX1" fmla="*/ 1844040 w 1844040"/>
              <a:gd name="connsiteY1" fmla="*/ 0 h 152400"/>
              <a:gd name="connsiteX2" fmla="*/ 0 w 1844040"/>
              <a:gd name="connsiteY2" fmla="*/ 0 h 152400"/>
              <a:gd name="connsiteX3" fmla="*/ 0 w 1844040"/>
              <a:gd name="connsiteY3" fmla="*/ 6858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040" h="152400">
                <a:moveTo>
                  <a:pt x="1844040" y="152400"/>
                </a:moveTo>
                <a:lnTo>
                  <a:pt x="1844040" y="0"/>
                </a:lnTo>
                <a:lnTo>
                  <a:pt x="0" y="0"/>
                </a:lnTo>
                <a:lnTo>
                  <a:pt x="0" y="685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1461327" y="4229413"/>
            <a:ext cx="799792" cy="844237"/>
            <a:chOff x="1461327" y="4229413"/>
            <a:chExt cx="799792" cy="844237"/>
          </a:xfrm>
        </p:grpSpPr>
        <p:sp>
          <p:nvSpPr>
            <p:cNvPr id="144" name="Прямоугольник с двумя усеченными противолежащими углами 143"/>
            <p:cNvSpPr/>
            <p:nvPr/>
          </p:nvSpPr>
          <p:spPr>
            <a:xfrm>
              <a:off x="1466336" y="4229413"/>
              <a:ext cx="794783" cy="844237"/>
            </a:xfrm>
            <a:prstGeom prst="snip2DiagRect">
              <a:avLst>
                <a:gd name="adj1" fmla="val 0"/>
                <a:gd name="adj2" fmla="val 24192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1461327" y="4406878"/>
              <a:ext cx="784397" cy="492528"/>
            </a:xfrm>
            <a:prstGeom prst="rect">
              <a:avLst/>
            </a:prstGeom>
            <a:noFill/>
            <a:ln w="9525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Сервисы</a:t>
              </a:r>
            </a:p>
          </p:txBody>
        </p:sp>
      </p:grp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 flipH="1">
            <a:off x="5305229" y="3405160"/>
            <a:ext cx="6271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563391" y="5518201"/>
            <a:ext cx="5419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Шеврон 154"/>
          <p:cNvSpPr/>
          <p:nvPr/>
        </p:nvSpPr>
        <p:spPr>
          <a:xfrm rot="5400000">
            <a:off x="3453128" y="2291399"/>
            <a:ext cx="58423" cy="81265"/>
          </a:xfrm>
          <a:prstGeom prst="chevron">
            <a:avLst>
              <a:gd name="adj" fmla="val 593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27" name="Прямая соединительная линия 226"/>
          <p:cNvCxnSpPr/>
          <p:nvPr/>
        </p:nvCxnSpPr>
        <p:spPr>
          <a:xfrm>
            <a:off x="5303316" y="3834257"/>
            <a:ext cx="631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F8835F0-D96B-4534-B07E-D3BEF24BFF22}"/>
              </a:ext>
            </a:extLst>
          </p:cNvPr>
          <p:cNvSpPr txBox="1"/>
          <p:nvPr/>
        </p:nvSpPr>
        <p:spPr>
          <a:xfrm>
            <a:off x="1303757" y="2208319"/>
            <a:ext cx="17496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Запрос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CA81F45-5933-4F19-BBFC-021BAC6C607B}"/>
              </a:ext>
            </a:extLst>
          </p:cNvPr>
          <p:cNvSpPr txBox="1"/>
          <p:nvPr/>
        </p:nvSpPr>
        <p:spPr>
          <a:xfrm>
            <a:off x="3523379" y="2214147"/>
            <a:ext cx="17496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Запрос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2649157" y="4527893"/>
            <a:ext cx="2459324" cy="304113"/>
            <a:chOff x="2649157" y="4726601"/>
            <a:chExt cx="2459324" cy="304113"/>
          </a:xfrm>
        </p:grpSpPr>
        <p:sp>
          <p:nvSpPr>
            <p:cNvPr id="124" name="Прямоугольник с двумя усеченными противолежащими углами 123"/>
            <p:cNvSpPr/>
            <p:nvPr/>
          </p:nvSpPr>
          <p:spPr>
            <a:xfrm>
              <a:off x="2674195" y="4726601"/>
              <a:ext cx="2434286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25" name="Прямоугольник с двумя усеченными противолежащими углами 124"/>
            <p:cNvSpPr/>
            <p:nvPr/>
          </p:nvSpPr>
          <p:spPr>
            <a:xfrm>
              <a:off x="2675410" y="4727729"/>
              <a:ext cx="1854859" cy="302985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rgbClr val="CDD2D9"/>
            </a:solidFill>
            <a:ln w="1905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2649157" y="4728861"/>
              <a:ext cx="2279831" cy="267235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Graphik LC Regular" panose="020B0503030202060203" pitchFamily="34" charset="0"/>
                </a:rPr>
                <a:t>Образование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80888" y="6031647"/>
            <a:ext cx="1873139" cy="318669"/>
            <a:chOff x="3380888" y="6031647"/>
            <a:chExt cx="1873139" cy="318669"/>
          </a:xfrm>
        </p:grpSpPr>
        <p:sp>
          <p:nvSpPr>
            <p:cNvPr id="129" name="Прямоугольник с двумя усеченными противолежащими углами 128"/>
            <p:cNvSpPr/>
            <p:nvPr/>
          </p:nvSpPr>
          <p:spPr>
            <a:xfrm>
              <a:off x="3441707" y="6031647"/>
              <a:ext cx="1812320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3380888" y="6031647"/>
              <a:ext cx="1554428" cy="317232"/>
              <a:chOff x="3380888" y="5993931"/>
              <a:chExt cx="1554428" cy="317232"/>
            </a:xfrm>
          </p:grpSpPr>
          <p:sp>
            <p:nvSpPr>
              <p:cNvPr id="150" name="Прямоугольник с двумя усеченными противолежащими углами 149"/>
              <p:cNvSpPr/>
              <p:nvPr/>
            </p:nvSpPr>
            <p:spPr>
              <a:xfrm>
                <a:off x="3384215" y="5993931"/>
                <a:ext cx="1442029" cy="317232"/>
              </a:xfrm>
              <a:prstGeom prst="snip2DiagRect">
                <a:avLst>
                  <a:gd name="adj1" fmla="val 0"/>
                  <a:gd name="adj2" fmla="val 49013"/>
                </a:avLst>
              </a:prstGeom>
              <a:solidFill>
                <a:srgbClr val="CDD2D9"/>
              </a:solidFill>
              <a:ln w="12700">
                <a:solidFill>
                  <a:srgbClr val="CDD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3380888" y="6004238"/>
                <a:ext cx="1554428" cy="300587"/>
              </a:xfrm>
              <a:prstGeom prst="rect">
                <a:avLst/>
              </a:prstGeom>
              <a:noFill/>
              <a:ln w="9525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raphik LC Regular" panose="020B0503030202060203" pitchFamily="34" charset="0"/>
                  </a:rPr>
                  <a:t>Инфраструктура</a:t>
                </a:r>
              </a:p>
            </p:txBody>
          </p:sp>
        </p:grpSp>
      </p:grpSp>
      <p:grpSp>
        <p:nvGrpSpPr>
          <p:cNvPr id="133" name="Группа 132"/>
          <p:cNvGrpSpPr/>
          <p:nvPr/>
        </p:nvGrpSpPr>
        <p:grpSpPr>
          <a:xfrm>
            <a:off x="3043321" y="3761461"/>
            <a:ext cx="2072122" cy="318669"/>
            <a:chOff x="3181905" y="6031647"/>
            <a:chExt cx="2072122" cy="318669"/>
          </a:xfrm>
        </p:grpSpPr>
        <p:sp>
          <p:nvSpPr>
            <p:cNvPr id="134" name="Прямоугольник с двумя усеченными противолежащими углами 133"/>
            <p:cNvSpPr/>
            <p:nvPr/>
          </p:nvSpPr>
          <p:spPr>
            <a:xfrm>
              <a:off x="3441707" y="6031647"/>
              <a:ext cx="1812320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35" name="Группа 134"/>
            <p:cNvGrpSpPr/>
            <p:nvPr/>
          </p:nvGrpSpPr>
          <p:grpSpPr>
            <a:xfrm>
              <a:off x="3181905" y="6031647"/>
              <a:ext cx="1853077" cy="317232"/>
              <a:chOff x="3181905" y="5993931"/>
              <a:chExt cx="1853077" cy="317232"/>
            </a:xfrm>
          </p:grpSpPr>
          <p:sp>
            <p:nvSpPr>
              <p:cNvPr id="137" name="Прямоугольник с двумя усеченными противолежащими углами 136"/>
              <p:cNvSpPr/>
              <p:nvPr/>
            </p:nvSpPr>
            <p:spPr>
              <a:xfrm>
                <a:off x="3181905" y="5993931"/>
                <a:ext cx="1853077" cy="317232"/>
              </a:xfrm>
              <a:prstGeom prst="snip2DiagRect">
                <a:avLst>
                  <a:gd name="adj1" fmla="val 0"/>
                  <a:gd name="adj2" fmla="val 49013"/>
                </a:avLst>
              </a:prstGeom>
              <a:solidFill>
                <a:srgbClr val="CDD2D9"/>
              </a:solidFill>
              <a:ln w="12700">
                <a:solidFill>
                  <a:srgbClr val="CDD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1" name="Прямоугольник 140"/>
              <p:cNvSpPr/>
              <p:nvPr/>
            </p:nvSpPr>
            <p:spPr>
              <a:xfrm>
                <a:off x="3380888" y="6004238"/>
                <a:ext cx="1554428" cy="300587"/>
              </a:xfrm>
              <a:prstGeom prst="rect">
                <a:avLst/>
              </a:prstGeom>
              <a:noFill/>
              <a:ln w="9525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Graphik LC Regular" panose="020B0503030202060203" pitchFamily="34" charset="0"/>
                  </a:rPr>
                  <a:t>Управление</a:t>
                </a:r>
              </a:p>
            </p:txBody>
          </p:sp>
        </p:grpSp>
      </p:grpSp>
      <p:grpSp>
        <p:nvGrpSpPr>
          <p:cNvPr id="160" name="Группа 159"/>
          <p:cNvGrpSpPr/>
          <p:nvPr/>
        </p:nvGrpSpPr>
        <p:grpSpPr>
          <a:xfrm>
            <a:off x="3043321" y="3378245"/>
            <a:ext cx="2072122" cy="318669"/>
            <a:chOff x="3181905" y="6031647"/>
            <a:chExt cx="2072122" cy="318669"/>
          </a:xfrm>
        </p:grpSpPr>
        <p:sp>
          <p:nvSpPr>
            <p:cNvPr id="161" name="Прямоугольник с двумя усеченными противолежащими углами 160"/>
            <p:cNvSpPr/>
            <p:nvPr/>
          </p:nvSpPr>
          <p:spPr>
            <a:xfrm>
              <a:off x="3441707" y="6031647"/>
              <a:ext cx="1812320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62" name="Группа 161"/>
            <p:cNvGrpSpPr/>
            <p:nvPr/>
          </p:nvGrpSpPr>
          <p:grpSpPr>
            <a:xfrm>
              <a:off x="3181905" y="6031647"/>
              <a:ext cx="1853077" cy="317232"/>
              <a:chOff x="3181905" y="5993931"/>
              <a:chExt cx="1853077" cy="317232"/>
            </a:xfrm>
          </p:grpSpPr>
          <p:sp>
            <p:nvSpPr>
              <p:cNvPr id="163" name="Прямоугольник с двумя усеченными противолежащими углами 162"/>
              <p:cNvSpPr/>
              <p:nvPr/>
            </p:nvSpPr>
            <p:spPr>
              <a:xfrm>
                <a:off x="3181905" y="5993931"/>
                <a:ext cx="1853077" cy="317232"/>
              </a:xfrm>
              <a:prstGeom prst="snip2DiagRect">
                <a:avLst>
                  <a:gd name="adj1" fmla="val 0"/>
                  <a:gd name="adj2" fmla="val 49013"/>
                </a:avLst>
              </a:prstGeom>
              <a:solidFill>
                <a:srgbClr val="CDD2D9"/>
              </a:solidFill>
              <a:ln w="12700">
                <a:solidFill>
                  <a:srgbClr val="CDD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4" name="Прямоугольник 163"/>
              <p:cNvSpPr/>
              <p:nvPr/>
            </p:nvSpPr>
            <p:spPr>
              <a:xfrm>
                <a:off x="3380888" y="6004238"/>
                <a:ext cx="1554428" cy="300587"/>
              </a:xfrm>
              <a:prstGeom prst="rect">
                <a:avLst/>
              </a:prstGeom>
              <a:noFill/>
              <a:ln w="9525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Graphik LC Regular" panose="020B0503030202060203" pitchFamily="34" charset="0"/>
                  </a:rPr>
                  <a:t>Общая стратегия</a:t>
                </a:r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3045162" y="4144677"/>
            <a:ext cx="2079490" cy="318669"/>
            <a:chOff x="3174537" y="6031647"/>
            <a:chExt cx="2079490" cy="318669"/>
          </a:xfrm>
        </p:grpSpPr>
        <p:sp>
          <p:nvSpPr>
            <p:cNvPr id="166" name="Прямоугольник с двумя усеченными противолежащими углами 165"/>
            <p:cNvSpPr/>
            <p:nvPr/>
          </p:nvSpPr>
          <p:spPr>
            <a:xfrm>
              <a:off x="3441707" y="6031647"/>
              <a:ext cx="1812320" cy="318669"/>
            </a:xfrm>
            <a:prstGeom prst="snip2DiagRect">
              <a:avLst>
                <a:gd name="adj1" fmla="val 0"/>
                <a:gd name="adj2" fmla="val 49013"/>
              </a:avLst>
            </a:prstGeom>
            <a:solidFill>
              <a:schemeClr val="bg1"/>
            </a:solidFill>
            <a:ln w="12700">
              <a:solidFill>
                <a:srgbClr val="CDD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3174537" y="6031647"/>
              <a:ext cx="1888513" cy="317232"/>
              <a:chOff x="3174537" y="5993931"/>
              <a:chExt cx="1888513" cy="317232"/>
            </a:xfrm>
          </p:grpSpPr>
          <p:sp>
            <p:nvSpPr>
              <p:cNvPr id="168" name="Прямоугольник с двумя усеченными противолежащими углами 167"/>
              <p:cNvSpPr/>
              <p:nvPr/>
            </p:nvSpPr>
            <p:spPr>
              <a:xfrm>
                <a:off x="3181905" y="5993931"/>
                <a:ext cx="1843868" cy="317232"/>
              </a:xfrm>
              <a:prstGeom prst="snip2DiagRect">
                <a:avLst>
                  <a:gd name="adj1" fmla="val 0"/>
                  <a:gd name="adj2" fmla="val 49013"/>
                </a:avLst>
              </a:prstGeom>
              <a:solidFill>
                <a:srgbClr val="CDD2D9"/>
              </a:solidFill>
              <a:ln w="12700">
                <a:solidFill>
                  <a:srgbClr val="CDD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3174537" y="6004238"/>
                <a:ext cx="1888513" cy="300587"/>
              </a:xfrm>
              <a:prstGeom prst="rect">
                <a:avLst/>
              </a:prstGeom>
              <a:noFill/>
              <a:ln w="9525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Graphik LC Regular" panose="020B0503030202060203" pitchFamily="34" charset="0"/>
                  </a:rPr>
                  <a:t>Рамочное финансирование</a:t>
                </a:r>
              </a:p>
            </p:txBody>
          </p:sp>
        </p:grpSp>
      </p:grpSp>
      <p:sp>
        <p:nvSpPr>
          <p:cNvPr id="116" name="TextBox 115"/>
          <p:cNvSpPr txBox="1"/>
          <p:nvPr/>
        </p:nvSpPr>
        <p:spPr>
          <a:xfrm>
            <a:off x="6815049" y="4565339"/>
            <a:ext cx="32291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Планируемые результаты 2023</a:t>
            </a:r>
          </a:p>
        </p:txBody>
      </p:sp>
      <p:sp>
        <p:nvSpPr>
          <p:cNvPr id="118" name="Google Shape;360;g1502a66fd60_0_315"/>
          <p:cNvSpPr/>
          <p:nvPr/>
        </p:nvSpPr>
        <p:spPr>
          <a:xfrm>
            <a:off x="6746567" y="4833750"/>
            <a:ext cx="2963441" cy="115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Геологические модели и пилотная установка геотермальной энергетики Томской области</a:t>
            </a:r>
          </a:p>
          <a:p>
            <a:pPr marL="171450" lvl="0" indent="-171450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Станция синхротрона СКИФ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360;g1502a66fd60_0_315"/>
          <p:cNvSpPr/>
          <p:nvPr/>
        </p:nvSpPr>
        <p:spPr>
          <a:xfrm>
            <a:off x="9584192" y="4787607"/>
            <a:ext cx="2552204" cy="115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Система принятия решений </a:t>
            </a:r>
            <a:b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в нефтегазовой отрасли на основе ИИ</a:t>
            </a:r>
          </a:p>
          <a:p>
            <a:pPr marL="171450" lvl="0" indent="-171450">
              <a:spcAft>
                <a:spcPts val="200"/>
              </a:spcAft>
              <a:buClr>
                <a:srgbClr val="202D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Оборудование утилизации объектов ядерного наследия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176" name="Группа 175"/>
          <p:cNvGrpSpPr/>
          <p:nvPr/>
        </p:nvGrpSpPr>
        <p:grpSpPr>
          <a:xfrm>
            <a:off x="6565005" y="1615244"/>
            <a:ext cx="185361" cy="185359"/>
            <a:chOff x="6235713" y="1794529"/>
            <a:chExt cx="185361" cy="185359"/>
          </a:xfrm>
        </p:grpSpPr>
        <p:sp>
          <p:nvSpPr>
            <p:cNvPr id="177" name="Прямоугольник 176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78" name="Прямоугольник 177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Шеврон 178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6565005" y="2134782"/>
            <a:ext cx="185361" cy="185359"/>
            <a:chOff x="6235713" y="1794529"/>
            <a:chExt cx="185361" cy="185359"/>
          </a:xfrm>
        </p:grpSpPr>
        <p:sp>
          <p:nvSpPr>
            <p:cNvPr id="185" name="Прямоугольник 18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Шеврон 18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8" name="Группа 187"/>
          <p:cNvGrpSpPr/>
          <p:nvPr/>
        </p:nvGrpSpPr>
        <p:grpSpPr>
          <a:xfrm>
            <a:off x="6565005" y="3458160"/>
            <a:ext cx="185361" cy="185359"/>
            <a:chOff x="6235713" y="1794529"/>
            <a:chExt cx="185361" cy="185359"/>
          </a:xfrm>
        </p:grpSpPr>
        <p:sp>
          <p:nvSpPr>
            <p:cNvPr id="189" name="Прямоугольник 18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Шеврон 19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4" name="Группа 193"/>
          <p:cNvGrpSpPr/>
          <p:nvPr/>
        </p:nvGrpSpPr>
        <p:grpSpPr>
          <a:xfrm>
            <a:off x="6565005" y="4606352"/>
            <a:ext cx="185361" cy="185359"/>
            <a:chOff x="6235713" y="1794529"/>
            <a:chExt cx="185361" cy="185359"/>
          </a:xfrm>
        </p:grpSpPr>
        <p:sp>
          <p:nvSpPr>
            <p:cNvPr id="195" name="Прямоугольник 19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Шеврон 19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8" name="Группа 197"/>
          <p:cNvGrpSpPr/>
          <p:nvPr/>
        </p:nvGrpSpPr>
        <p:grpSpPr>
          <a:xfrm>
            <a:off x="6565005" y="5952387"/>
            <a:ext cx="185361" cy="185359"/>
            <a:chOff x="6235713" y="1794529"/>
            <a:chExt cx="185361" cy="185359"/>
          </a:xfrm>
        </p:grpSpPr>
        <p:sp>
          <p:nvSpPr>
            <p:cNvPr id="199" name="Прямоугольник 19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Шеврон 20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0" name="Группа 209"/>
          <p:cNvGrpSpPr/>
          <p:nvPr/>
        </p:nvGrpSpPr>
        <p:grpSpPr>
          <a:xfrm>
            <a:off x="9378595" y="2134782"/>
            <a:ext cx="185361" cy="185359"/>
            <a:chOff x="6235713" y="1794529"/>
            <a:chExt cx="185361" cy="185359"/>
          </a:xfrm>
        </p:grpSpPr>
        <p:sp>
          <p:nvSpPr>
            <p:cNvPr id="211" name="Прямоугольник 210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12" name="Прямоугольник 211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Шеврон 212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9378595" y="3458160"/>
            <a:ext cx="185361" cy="185359"/>
            <a:chOff x="6235713" y="1794529"/>
            <a:chExt cx="185361" cy="185359"/>
          </a:xfrm>
        </p:grpSpPr>
        <p:sp>
          <p:nvSpPr>
            <p:cNvPr id="215" name="Прямоугольник 21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E0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16" name="Прямоугольник 21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Шеврон 21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218" name="Прямая соединительная линия 217"/>
          <p:cNvCxnSpPr>
            <a:cxnSpLocks/>
          </p:cNvCxnSpPr>
          <p:nvPr/>
        </p:nvCxnSpPr>
        <p:spPr>
          <a:xfrm flipH="1">
            <a:off x="2113348" y="3405160"/>
            <a:ext cx="6271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единительная линия 218"/>
          <p:cNvCxnSpPr/>
          <p:nvPr/>
        </p:nvCxnSpPr>
        <p:spPr>
          <a:xfrm>
            <a:off x="2111034" y="3834257"/>
            <a:ext cx="631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>
            <a:off x="6563391" y="4520366"/>
            <a:ext cx="5419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" name="Рисунок 2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3554" y="3081478"/>
            <a:ext cx="233886" cy="233886"/>
          </a:xfrm>
          <a:prstGeom prst="rect">
            <a:avLst/>
          </a:prstGeom>
        </p:spPr>
      </p:pic>
      <p:pic>
        <p:nvPicPr>
          <p:cNvPr id="222" name="Рисунок 22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7848" r="28451" b="29065"/>
          <a:stretch/>
        </p:blipFill>
        <p:spPr>
          <a:xfrm>
            <a:off x="2299676" y="3500053"/>
            <a:ext cx="254345" cy="248622"/>
          </a:xfrm>
          <a:prstGeom prst="rect">
            <a:avLst/>
          </a:prstGeom>
        </p:spPr>
      </p:pic>
      <p:pic>
        <p:nvPicPr>
          <p:cNvPr id="223" name="Рисунок 22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63" y="3038257"/>
            <a:ext cx="507273" cy="242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37" y="3875326"/>
            <a:ext cx="472378" cy="3634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31" y="3954518"/>
            <a:ext cx="720477" cy="2409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5" y="3462425"/>
            <a:ext cx="655593" cy="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7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Прямоугольник с двумя усеченными противолежащими углами 343"/>
          <p:cNvSpPr/>
          <p:nvPr/>
        </p:nvSpPr>
        <p:spPr>
          <a:xfrm>
            <a:off x="4991171" y="2442786"/>
            <a:ext cx="1280838" cy="1607921"/>
          </a:xfrm>
          <a:prstGeom prst="snip2DiagRect">
            <a:avLst>
              <a:gd name="adj1" fmla="val 0"/>
              <a:gd name="adj2" fmla="val 18520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5" name="Прямоугольник с двумя усеченными противолежащими углами 344"/>
          <p:cNvSpPr/>
          <p:nvPr/>
        </p:nvSpPr>
        <p:spPr>
          <a:xfrm>
            <a:off x="5042591" y="2504747"/>
            <a:ext cx="1163362" cy="1493680"/>
          </a:xfrm>
          <a:prstGeom prst="snip2DiagRect">
            <a:avLst>
              <a:gd name="adj1" fmla="val 0"/>
              <a:gd name="adj2" fmla="val 16801"/>
            </a:avLst>
          </a:prstGeom>
          <a:solidFill>
            <a:schemeClr val="bg1"/>
          </a:solidFill>
          <a:ln w="12700">
            <a:solidFill>
              <a:srgbClr val="CDD2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6" name="Прямоугольник с двумя усеченными противолежащими углами 345"/>
          <p:cNvSpPr/>
          <p:nvPr/>
        </p:nvSpPr>
        <p:spPr>
          <a:xfrm>
            <a:off x="5095154" y="2552656"/>
            <a:ext cx="1066999" cy="417176"/>
          </a:xfrm>
          <a:prstGeom prst="snip2DiagRect">
            <a:avLst>
              <a:gd name="adj1" fmla="val 0"/>
              <a:gd name="adj2" fmla="val 42163"/>
            </a:avLst>
          </a:prstGeom>
          <a:solidFill>
            <a:srgbClr val="CDD2D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" name="Прямоугольник с двумя усеченными противолежащими углами 309"/>
          <p:cNvSpPr/>
          <p:nvPr/>
        </p:nvSpPr>
        <p:spPr>
          <a:xfrm>
            <a:off x="1043124" y="3549124"/>
            <a:ext cx="3238247" cy="2575451"/>
          </a:xfrm>
          <a:prstGeom prst="snip2DiagRect">
            <a:avLst>
              <a:gd name="adj1" fmla="val 0"/>
              <a:gd name="adj2" fmla="val 828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Прямоугольник с двумя усеченными противолежащими углами 310"/>
          <p:cNvSpPr/>
          <p:nvPr/>
        </p:nvSpPr>
        <p:spPr>
          <a:xfrm>
            <a:off x="1111244" y="3609064"/>
            <a:ext cx="3097321" cy="2444620"/>
          </a:xfrm>
          <a:prstGeom prst="snip2DiagRect">
            <a:avLst>
              <a:gd name="adj1" fmla="val 0"/>
              <a:gd name="adj2" fmla="val 7606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Прямоугольник с двумя усеченными противолежащими углами 314"/>
          <p:cNvSpPr/>
          <p:nvPr/>
        </p:nvSpPr>
        <p:spPr>
          <a:xfrm>
            <a:off x="1150327" y="3658401"/>
            <a:ext cx="2983260" cy="421355"/>
          </a:xfrm>
          <a:prstGeom prst="snip2DiagRect">
            <a:avLst>
              <a:gd name="adj1" fmla="val 0"/>
              <a:gd name="adj2" fmla="val 31916"/>
            </a:avLst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7" name="Прямоугольник с двумя усеченными противолежащими углами 336"/>
          <p:cNvSpPr/>
          <p:nvPr/>
        </p:nvSpPr>
        <p:spPr>
          <a:xfrm>
            <a:off x="1182130" y="5274606"/>
            <a:ext cx="1016179" cy="714634"/>
          </a:xfrm>
          <a:prstGeom prst="snip2DiagRect">
            <a:avLst>
              <a:gd name="adj1" fmla="val 0"/>
              <a:gd name="adj2" fmla="val 2205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0" name="Прямоугольник с двумя усеченными противолежащими углами 329"/>
          <p:cNvSpPr/>
          <p:nvPr/>
        </p:nvSpPr>
        <p:spPr>
          <a:xfrm>
            <a:off x="3290681" y="4156877"/>
            <a:ext cx="843176" cy="714634"/>
          </a:xfrm>
          <a:prstGeom prst="snip2DiagRect">
            <a:avLst>
              <a:gd name="adj1" fmla="val 0"/>
              <a:gd name="adj2" fmla="val 2205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Прямоугольник с двумя усеченными противолежащими углами 311"/>
          <p:cNvSpPr/>
          <p:nvPr/>
        </p:nvSpPr>
        <p:spPr>
          <a:xfrm>
            <a:off x="1038695" y="2446801"/>
            <a:ext cx="3242676" cy="852628"/>
          </a:xfrm>
          <a:prstGeom prst="snip2DiagRect">
            <a:avLst>
              <a:gd name="adj1" fmla="val 0"/>
              <a:gd name="adj2" fmla="val 21228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Прямоугольник с двумя усеченными противолежащими углами 312"/>
          <p:cNvSpPr/>
          <p:nvPr/>
        </p:nvSpPr>
        <p:spPr>
          <a:xfrm>
            <a:off x="1111244" y="2508332"/>
            <a:ext cx="3097321" cy="729567"/>
          </a:xfrm>
          <a:prstGeom prst="snip2DiagRect">
            <a:avLst>
              <a:gd name="adj1" fmla="val 0"/>
              <a:gd name="adj2" fmla="val 22051"/>
            </a:avLst>
          </a:prstGeom>
          <a:solidFill>
            <a:schemeClr val="bg1"/>
          </a:solidFill>
          <a:ln w="12700">
            <a:solidFill>
              <a:srgbClr val="202D6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Прямоугольник с двумя усеченными противолежащими углами 313"/>
          <p:cNvSpPr/>
          <p:nvPr/>
        </p:nvSpPr>
        <p:spPr>
          <a:xfrm>
            <a:off x="2382172" y="2553057"/>
            <a:ext cx="1751415" cy="640116"/>
          </a:xfrm>
          <a:prstGeom prst="snip2DiagRect">
            <a:avLst>
              <a:gd name="adj1" fmla="val 0"/>
              <a:gd name="adj2" fmla="val 22051"/>
            </a:avLst>
          </a:prstGeom>
          <a:solidFill>
            <a:srgbClr val="202D6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4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cxnSp>
        <p:nvCxnSpPr>
          <p:cNvPr id="248" name="Прямая соединительная линия 247"/>
          <p:cNvCxnSpPr/>
          <p:nvPr/>
        </p:nvCxnSpPr>
        <p:spPr>
          <a:xfrm>
            <a:off x="10186514" y="1231641"/>
            <a:ext cx="0" cy="56263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319;g1502a66fd60_0_315"/>
          <p:cNvSpPr txBox="1"/>
          <p:nvPr/>
        </p:nvSpPr>
        <p:spPr>
          <a:xfrm>
            <a:off x="1112155" y="5305534"/>
            <a:ext cx="110120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Исследования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322;g1502a66fd60_0_315"/>
          <p:cNvSpPr txBox="1"/>
          <p:nvPr/>
        </p:nvSpPr>
        <p:spPr>
          <a:xfrm>
            <a:off x="2306198" y="5295283"/>
            <a:ext cx="83620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Разработка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1" name="Google Shape;324;g1502a66fd60_0_315"/>
          <p:cNvSpPr txBox="1"/>
          <p:nvPr/>
        </p:nvSpPr>
        <p:spPr>
          <a:xfrm>
            <a:off x="2351319" y="4150643"/>
            <a:ext cx="80863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Доклиника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325;g1502a66fd60_0_315"/>
          <p:cNvSpPr txBox="1"/>
          <p:nvPr/>
        </p:nvSpPr>
        <p:spPr>
          <a:xfrm>
            <a:off x="3279247" y="4150643"/>
            <a:ext cx="85639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Клиника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328;g1502a66fd60_0_315"/>
          <p:cNvSpPr/>
          <p:nvPr/>
        </p:nvSpPr>
        <p:spPr>
          <a:xfrm>
            <a:off x="2388654" y="2641415"/>
            <a:ext cx="1744933" cy="47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lang="ru-RU" sz="1200" b="1" kern="0" noProof="0" dirty="0">
                <a:solidFill>
                  <a:schemeClr val="bg1"/>
                </a:solidFill>
                <a:latin typeface="Graphik LC Black" panose="020B0A03030202060203" pitchFamily="34" charset="0"/>
                <a:ea typeface="Calibri"/>
                <a:cs typeface="Calibri"/>
                <a:sym typeface="Calibri"/>
              </a:rPr>
              <a:t>Т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lack" panose="020B0A03030202060203" pitchFamily="34" charset="0"/>
                <a:ea typeface="Calibri"/>
                <a:cs typeface="Calibri"/>
                <a:sym typeface="Calibri"/>
              </a:rPr>
              <a:t>ехнологический  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lack" panose="020B0A03030202060203" pitchFamily="34" charset="0"/>
                <a:ea typeface="Verdana"/>
                <a:cs typeface="Verdana"/>
                <a:sym typeface="Verdana"/>
              </a:rPr>
              <a:t>референс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lack" panose="020B0A03030202060203" pitchFamily="34" charset="0"/>
                <a:ea typeface="Verdana"/>
                <a:cs typeface="Verdana"/>
                <a:sym typeface="Verdana"/>
              </a:rPr>
              <a:t>-центр</a:t>
            </a:r>
          </a:p>
        </p:txBody>
      </p:sp>
      <p:sp>
        <p:nvSpPr>
          <p:cNvPr id="76" name="Google Shape;329;g1502a66fd60_0_315"/>
          <p:cNvSpPr/>
          <p:nvPr/>
        </p:nvSpPr>
        <p:spPr>
          <a:xfrm>
            <a:off x="5087791" y="2621993"/>
            <a:ext cx="1074362" cy="25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Black" panose="020B0A03030202060203" pitchFamily="34" charset="0"/>
                <a:ea typeface="Verdana"/>
                <a:cs typeface="Verdana"/>
                <a:sym typeface="Verdana"/>
              </a:rPr>
              <a:t>Внедрение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Black" panose="020B0A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345;g1502a66fd60_0_315"/>
          <p:cNvSpPr txBox="1"/>
          <p:nvPr/>
        </p:nvSpPr>
        <p:spPr>
          <a:xfrm>
            <a:off x="3263883" y="5308171"/>
            <a:ext cx="9900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Производство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349;g1502a66fd60_0_315"/>
          <p:cNvSpPr/>
          <p:nvPr/>
        </p:nvSpPr>
        <p:spPr>
          <a:xfrm>
            <a:off x="1210537" y="3709330"/>
            <a:ext cx="3023828" cy="40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C Black" panose="020B0A03030202060203" pitchFamily="34" charset="0"/>
                <a:ea typeface="Verdana"/>
                <a:cs typeface="Verdana"/>
                <a:sym typeface="Verdana"/>
              </a:rPr>
              <a:t>Сетевой НИИ «РФП»</a:t>
            </a:r>
          </a:p>
        </p:txBody>
      </p:sp>
      <p:sp>
        <p:nvSpPr>
          <p:cNvPr id="132" name="Google Shape;352;g1502a66fd60_0_315"/>
          <p:cNvSpPr txBox="1"/>
          <p:nvPr/>
        </p:nvSpPr>
        <p:spPr>
          <a:xfrm>
            <a:off x="4052430" y="3392515"/>
            <a:ext cx="93509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Образование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353;g1502a66fd60_0_315"/>
          <p:cNvSpPr txBox="1"/>
          <p:nvPr/>
        </p:nvSpPr>
        <p:spPr>
          <a:xfrm>
            <a:off x="4332124" y="3767829"/>
            <a:ext cx="64522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Нормы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354;g1502a66fd60_0_315"/>
          <p:cNvSpPr txBox="1"/>
          <p:nvPr/>
        </p:nvSpPr>
        <p:spPr>
          <a:xfrm>
            <a:off x="4270743" y="4041473"/>
            <a:ext cx="80373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Стандарты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356;g1502a66fd60_0_315"/>
          <p:cNvSpPr txBox="1"/>
          <p:nvPr/>
        </p:nvSpPr>
        <p:spPr>
          <a:xfrm rot="16200000">
            <a:off x="4890976" y="4547261"/>
            <a:ext cx="122390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Продукты</a:t>
            </a:r>
            <a:endParaRPr sz="9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4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10186514" y="1231641"/>
            <a:ext cx="0" cy="56263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Google Shape;360;g1502a66fd60_0_315"/>
          <p:cNvSpPr/>
          <p:nvPr/>
        </p:nvSpPr>
        <p:spPr>
          <a:xfrm>
            <a:off x="9222153" y="2047305"/>
            <a:ext cx="2660098" cy="173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Уникальные продукты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Технология получения и выделения изотопа </a:t>
            </a:r>
            <a:r>
              <a:rPr lang="ru-RU" sz="900" kern="0" baseline="3000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177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Lu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Технологии синтеза терапевтических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коньюгатов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ПСМА, меченных </a:t>
            </a:r>
            <a:r>
              <a:rPr lang="ru-RU" sz="900" kern="0" baseline="3000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177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Lu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Станция нейтрон-захватной лучевой терапии на базе ядерного реактора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ПО дозиметрического планирования </a:t>
            </a:r>
            <a:b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гамма-нейтронной терапии</a:t>
            </a:r>
          </a:p>
          <a:p>
            <a:pPr marL="180975" lvl="0" indent="-180975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sz="10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ru-RU" sz="10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ru-RU" sz="10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marR="0" lvl="0" indent="-1809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2" name="Google Shape;360;g1502a66fd60_0_315"/>
          <p:cNvSpPr/>
          <p:nvPr/>
        </p:nvSpPr>
        <p:spPr>
          <a:xfrm>
            <a:off x="6736469" y="2377025"/>
            <a:ext cx="2211937" cy="117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I фаза клинических испытаний РФП </a:t>
            </a:r>
            <a:r>
              <a:rPr lang="ru-RU" sz="900" kern="0" baseline="3000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99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mTc-RM26 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Таргетные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агенты на основе </a:t>
            </a:r>
            <a:r>
              <a:rPr lang="ru-RU" sz="900" kern="0" baseline="3000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99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mTc и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DARPin-хелат</a:t>
            </a:r>
            <a:endParaRPr lang="ru-RU" sz="9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Молекулы-проводники лекарств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«Умная одежда» на основе гибких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биоэлектродов</a:t>
            </a:r>
            <a:endParaRPr lang="ru-RU" sz="9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3" name="Google Shape;360;g1502a66fd60_0_315"/>
          <p:cNvSpPr/>
          <p:nvPr/>
        </p:nvSpPr>
        <p:spPr>
          <a:xfrm>
            <a:off x="6736469" y="3594364"/>
            <a:ext cx="2459884" cy="152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Новые подразделения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Технологический </a:t>
            </a:r>
            <a:br>
              <a:rPr lang="en-US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референсный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центр 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Молодежная лаборатория «Химическая инженерия </a:t>
            </a:r>
            <a:br>
              <a:rPr lang="en-US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 молекулярный дизайн»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Лаборатория молекулярного моделирования и синтеза биологически активных соединений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tabLst/>
              <a:defRPr/>
            </a:pPr>
            <a:endParaRPr kumimoji="0" lang="ru-RU" sz="1000" b="0" i="0" u="none" strike="sng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lack" panose="020B0A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360;g1502a66fd60_0_315"/>
          <p:cNvSpPr/>
          <p:nvPr/>
        </p:nvSpPr>
        <p:spPr>
          <a:xfrm>
            <a:off x="9222153" y="3599649"/>
            <a:ext cx="2485685" cy="144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tabLst/>
              <a:defRPr/>
            </a:pPr>
            <a:r>
              <a:rPr kumimoji="0" lang="ru-RU" sz="11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Образование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ООП «Технологическое предпринимательство в медицине» 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ДПО для иностранных специалистов </a:t>
            </a:r>
            <a:br>
              <a:rPr lang="en-US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в области ядерной медицины</a:t>
            </a:r>
          </a:p>
          <a:p>
            <a:pPr marL="180975" lvl="0" indent="-180975"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ДПО «Оценка эффективности лучевой терапии» 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36469" y="1573029"/>
            <a:ext cx="4926600" cy="46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Концепция распределенного сетевого НИИ «РФП» </a:t>
            </a:r>
          </a:p>
          <a:p>
            <a:pPr marL="171450" lvl="0" indent="-171450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Полная цепочка создания отчуждаемых продуктов в области ядерной медицины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36469" y="2136722"/>
            <a:ext cx="2176878" cy="285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00" lvl="0" algn="just">
              <a:lnSpc>
                <a:spcPct val="114000"/>
              </a:lnSpc>
              <a:spcBef>
                <a:spcPts val="600"/>
              </a:spcBef>
              <a:buSzPts val="1400"/>
              <a:defRPr/>
            </a:pPr>
            <a:r>
              <a:rPr lang="ru-RU" sz="1100" kern="0" dirty="0">
                <a:solidFill>
                  <a:prstClr val="black"/>
                </a:solidFill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Исследовательские заделы</a:t>
            </a:r>
            <a:endParaRPr lang="ru-RU" sz="1000" kern="0" dirty="0">
              <a:solidFill>
                <a:prstClr val="black"/>
              </a:solidFill>
              <a:latin typeface="Graphik LC Bold" panose="020B0803030202060203" pitchFamily="34" charset="0"/>
              <a:ea typeface="Verdana"/>
              <a:cs typeface="Verdana"/>
              <a:sym typeface="Verdana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272963" y="3468715"/>
            <a:ext cx="70261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/>
          <p:cNvCxnSpPr/>
          <p:nvPr/>
        </p:nvCxnSpPr>
        <p:spPr>
          <a:xfrm>
            <a:off x="1331629" y="2895757"/>
            <a:ext cx="8817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единительная линия 225"/>
          <p:cNvCxnSpPr/>
          <p:nvPr/>
        </p:nvCxnSpPr>
        <p:spPr>
          <a:xfrm>
            <a:off x="1949720" y="2597187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/>
          <p:cNvCxnSpPr/>
          <p:nvPr/>
        </p:nvCxnSpPr>
        <p:spPr>
          <a:xfrm>
            <a:off x="1604608" y="2597187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единительная линия 194"/>
          <p:cNvCxnSpPr/>
          <p:nvPr/>
        </p:nvCxnSpPr>
        <p:spPr>
          <a:xfrm>
            <a:off x="1772496" y="2933798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>
            <a:off x="2772447" y="4421586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/>
          <p:cNvCxnSpPr/>
          <p:nvPr/>
        </p:nvCxnSpPr>
        <p:spPr>
          <a:xfrm>
            <a:off x="5126770" y="5584655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Прямая соединительная линия 253"/>
          <p:cNvCxnSpPr/>
          <p:nvPr/>
        </p:nvCxnSpPr>
        <p:spPr>
          <a:xfrm>
            <a:off x="5696521" y="5584655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/>
          <p:cNvCxnSpPr/>
          <p:nvPr/>
        </p:nvCxnSpPr>
        <p:spPr>
          <a:xfrm>
            <a:off x="1804246" y="5584655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/>
          <p:cNvCxnSpPr/>
          <p:nvPr/>
        </p:nvCxnSpPr>
        <p:spPr>
          <a:xfrm>
            <a:off x="1545991" y="5584655"/>
            <a:ext cx="0" cy="258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Заголовок 1"/>
          <p:cNvSpPr txBox="1">
            <a:spLocks/>
          </p:cNvSpPr>
          <p:nvPr/>
        </p:nvSpPr>
        <p:spPr>
          <a:xfrm>
            <a:off x="1176984" y="365125"/>
            <a:ext cx="3635705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800" dirty="0">
                <a:latin typeface="Graphik LC Black" panose="020B0A03030202060203" pitchFamily="34" charset="0"/>
              </a:rPr>
              <a:t>ИНЖЕНЕРИЯ ЗДОРОВЬЯ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3996594" y="616912"/>
            <a:ext cx="2965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latin typeface="Graphik LC Bold" panose="020B0803030202060203" pitchFamily="34" charset="0"/>
              </a:rPr>
              <a:t>Исследовательское лидерство </a:t>
            </a:r>
            <a:br>
              <a:rPr lang="en-US" sz="1000" dirty="0">
                <a:latin typeface="Graphik LC Bold" panose="020B0803030202060203" pitchFamily="34" charset="0"/>
              </a:rPr>
            </a:br>
            <a:r>
              <a:rPr lang="ru-RU" sz="1000" dirty="0">
                <a:latin typeface="Graphik LC Bold" panose="020B0803030202060203" pitchFamily="34" charset="0"/>
              </a:rPr>
              <a:t>и суверенные технологии для снижения смертности от новообразований </a:t>
            </a:r>
          </a:p>
        </p:txBody>
      </p:sp>
      <p:grpSp>
        <p:nvGrpSpPr>
          <p:cNvPr id="273" name="Группа 272"/>
          <p:cNvGrpSpPr/>
          <p:nvPr/>
        </p:nvGrpSpPr>
        <p:grpSpPr>
          <a:xfrm>
            <a:off x="156702" y="365125"/>
            <a:ext cx="976820" cy="996756"/>
            <a:chOff x="1363179" y="220865"/>
            <a:chExt cx="1209836" cy="1234528"/>
          </a:xfrm>
        </p:grpSpPr>
        <p:sp>
          <p:nvSpPr>
            <p:cNvPr id="275" name="Прямоугольник с двумя усеченными противолежащими углами 274"/>
            <p:cNvSpPr/>
            <p:nvPr/>
          </p:nvSpPr>
          <p:spPr>
            <a:xfrm>
              <a:off x="1363179" y="220865"/>
              <a:ext cx="1209836" cy="1234528"/>
            </a:xfrm>
            <a:prstGeom prst="snip2DiagRect">
              <a:avLst>
                <a:gd name="adj1" fmla="val 0"/>
                <a:gd name="adj2" fmla="val 207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Прямоугольник с двумя усеченными противолежащими углами 275"/>
            <p:cNvSpPr/>
            <p:nvPr/>
          </p:nvSpPr>
          <p:spPr>
            <a:xfrm>
              <a:off x="1477791" y="337816"/>
              <a:ext cx="980613" cy="1000627"/>
            </a:xfrm>
            <a:prstGeom prst="snip2DiagRect">
              <a:avLst>
                <a:gd name="adj1" fmla="val 0"/>
                <a:gd name="adj2" fmla="val 20758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7" name="Рисунок 276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76" y="621150"/>
            <a:ext cx="552072" cy="484707"/>
          </a:xfrm>
          <a:prstGeom prst="rect">
            <a:avLst/>
          </a:prstGeom>
        </p:spPr>
      </p:pic>
      <p:sp>
        <p:nvSpPr>
          <p:cNvPr id="331" name="Прямоугольник с двумя усеченными противолежащими углами 330"/>
          <p:cNvSpPr/>
          <p:nvPr/>
        </p:nvSpPr>
        <p:spPr>
          <a:xfrm>
            <a:off x="2351319" y="4156877"/>
            <a:ext cx="802021" cy="714634"/>
          </a:xfrm>
          <a:prstGeom prst="snip2DiagRect">
            <a:avLst>
              <a:gd name="adj1" fmla="val 0"/>
              <a:gd name="adj2" fmla="val 22051"/>
            </a:avLst>
          </a:prstGeom>
          <a:noFill/>
          <a:ln w="12700">
            <a:solidFill>
              <a:srgbClr val="CDD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2" name="Прямоугольник с двумя усеченными противолежащими углами 331"/>
          <p:cNvSpPr/>
          <p:nvPr/>
        </p:nvSpPr>
        <p:spPr>
          <a:xfrm>
            <a:off x="2351319" y="5274606"/>
            <a:ext cx="802021" cy="714634"/>
          </a:xfrm>
          <a:prstGeom prst="snip2DiagRect">
            <a:avLst>
              <a:gd name="adj1" fmla="val 0"/>
              <a:gd name="adj2" fmla="val 2205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6" name="Прямоугольник с двумя усеченными противолежащими углами 335"/>
          <p:cNvSpPr/>
          <p:nvPr/>
        </p:nvSpPr>
        <p:spPr>
          <a:xfrm>
            <a:off x="3290680" y="5274606"/>
            <a:ext cx="2981329" cy="714634"/>
          </a:xfrm>
          <a:prstGeom prst="snip2DiagRect">
            <a:avLst>
              <a:gd name="adj1" fmla="val 0"/>
              <a:gd name="adj2" fmla="val 2205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" name="Шеврон 347"/>
          <p:cNvSpPr/>
          <p:nvPr/>
        </p:nvSpPr>
        <p:spPr>
          <a:xfrm>
            <a:off x="3190221" y="4473561"/>
            <a:ext cx="58423" cy="81265"/>
          </a:xfrm>
          <a:prstGeom prst="chevron">
            <a:avLst>
              <a:gd name="adj" fmla="val 593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325513" y="3654935"/>
            <a:ext cx="619726" cy="81265"/>
            <a:chOff x="4116386" y="1942644"/>
            <a:chExt cx="619726" cy="81265"/>
          </a:xfrm>
        </p:grpSpPr>
        <p:cxnSp>
          <p:nvCxnSpPr>
            <p:cNvPr id="320" name="Прямая соединительная линия 319"/>
            <p:cNvCxnSpPr/>
            <p:nvPr/>
          </p:nvCxnSpPr>
          <p:spPr>
            <a:xfrm>
              <a:off x="4116386" y="1983276"/>
              <a:ext cx="54919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Шеврон 349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51" name="Группа 350"/>
          <p:cNvGrpSpPr/>
          <p:nvPr/>
        </p:nvGrpSpPr>
        <p:grpSpPr>
          <a:xfrm>
            <a:off x="4325513" y="3991178"/>
            <a:ext cx="619726" cy="81265"/>
            <a:chOff x="4116386" y="1942644"/>
            <a:chExt cx="619726" cy="81265"/>
          </a:xfrm>
        </p:grpSpPr>
        <p:cxnSp>
          <p:nvCxnSpPr>
            <p:cNvPr id="352" name="Прямая соединительная линия 351"/>
            <p:cNvCxnSpPr/>
            <p:nvPr/>
          </p:nvCxnSpPr>
          <p:spPr>
            <a:xfrm>
              <a:off x="4116386" y="1983276"/>
              <a:ext cx="54919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Шеврон 35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57" name="Группа 356"/>
          <p:cNvGrpSpPr/>
          <p:nvPr/>
        </p:nvGrpSpPr>
        <p:grpSpPr>
          <a:xfrm rot="16200000">
            <a:off x="2559726" y="5039163"/>
            <a:ext cx="340085" cy="81265"/>
            <a:chOff x="4396027" y="1942644"/>
            <a:chExt cx="340085" cy="81265"/>
          </a:xfrm>
        </p:grpSpPr>
        <p:cxnSp>
          <p:nvCxnSpPr>
            <p:cNvPr id="358" name="Прямая соединительная линия 357"/>
            <p:cNvCxnSpPr/>
            <p:nvPr/>
          </p:nvCxnSpPr>
          <p:spPr>
            <a:xfrm rot="5400000" flipV="1">
              <a:off x="4536858" y="1842445"/>
              <a:ext cx="0" cy="28166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Шеврон 358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60" name="Группа 359"/>
          <p:cNvGrpSpPr/>
          <p:nvPr/>
        </p:nvGrpSpPr>
        <p:grpSpPr>
          <a:xfrm rot="16200000">
            <a:off x="5052531" y="4617276"/>
            <a:ext cx="1143483" cy="81265"/>
            <a:chOff x="3592629" y="1942644"/>
            <a:chExt cx="1143483" cy="81265"/>
          </a:xfrm>
        </p:grpSpPr>
        <p:cxnSp>
          <p:nvCxnSpPr>
            <p:cNvPr id="361" name="Прямая соединительная линия 360"/>
            <p:cNvCxnSpPr/>
            <p:nvPr/>
          </p:nvCxnSpPr>
          <p:spPr>
            <a:xfrm rot="5400000" flipV="1">
              <a:off x="4129106" y="1446799"/>
              <a:ext cx="0" cy="10729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Шеврон 361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63" name="Шеврон 362"/>
          <p:cNvSpPr/>
          <p:nvPr/>
        </p:nvSpPr>
        <p:spPr>
          <a:xfrm>
            <a:off x="3190221" y="5591291"/>
            <a:ext cx="58423" cy="81265"/>
          </a:xfrm>
          <a:prstGeom prst="chevron">
            <a:avLst>
              <a:gd name="adj" fmla="val 593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4" name="Шеврон 363"/>
          <p:cNvSpPr/>
          <p:nvPr/>
        </p:nvSpPr>
        <p:spPr>
          <a:xfrm>
            <a:off x="2248057" y="5591291"/>
            <a:ext cx="58423" cy="81265"/>
          </a:xfrm>
          <a:prstGeom prst="chevron">
            <a:avLst>
              <a:gd name="adj" fmla="val 593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22" y="5580111"/>
            <a:ext cx="248723" cy="241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642" y="5549569"/>
            <a:ext cx="309207" cy="322091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3841569" y="1792787"/>
            <a:ext cx="177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Новые технологии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Люди нового качества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CA81F45-5933-4F19-BBFC-021BAC6C607B}"/>
              </a:ext>
            </a:extLst>
          </p:cNvPr>
          <p:cNvSpPr txBox="1"/>
          <p:nvPr/>
        </p:nvSpPr>
        <p:spPr>
          <a:xfrm>
            <a:off x="3841570" y="2244311"/>
            <a:ext cx="1760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Запрос</a:t>
            </a:r>
          </a:p>
        </p:txBody>
      </p:sp>
      <p:sp>
        <p:nvSpPr>
          <p:cNvPr id="117" name="Шеврон 116"/>
          <p:cNvSpPr/>
          <p:nvPr/>
        </p:nvSpPr>
        <p:spPr>
          <a:xfrm rot="5400000">
            <a:off x="3811923" y="2350293"/>
            <a:ext cx="58423" cy="81265"/>
          </a:xfrm>
          <a:prstGeom prst="chevron">
            <a:avLst>
              <a:gd name="adj" fmla="val 593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038695" y="1473149"/>
            <a:ext cx="5233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2"/>
                </a:solidFill>
                <a:latin typeface="Graphik LC Black" panose="020B0A03030202060203" pitchFamily="34" charset="0"/>
              </a:rPr>
              <a:t>ТРАНСЛЯЦИЯ ТЕХНОЛОГИЧЕСКИХ РЕШЕНИЙ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Graphik LC Black" panose="020B0A03030202060203" pitchFamily="34" charset="0"/>
            </a:endParaRPr>
          </a:p>
        </p:txBody>
      </p:sp>
      <p:sp>
        <p:nvSpPr>
          <p:cNvPr id="123" name="Google Shape;360;g1502a66fd60_0_315"/>
          <p:cNvSpPr/>
          <p:nvPr/>
        </p:nvSpPr>
        <p:spPr>
          <a:xfrm>
            <a:off x="6826871" y="5249838"/>
            <a:ext cx="2699064" cy="8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Планируемые результаты 2023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old" panose="020B08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80975"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Технологическая линия производства РФП для диагностики и лечения рака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lack" panose="020B0A03030202060203" pitchFamily="34" charset="0"/>
              <a:ea typeface="Verdana"/>
              <a:cs typeface="Verdana"/>
              <a:sym typeface="Verdana"/>
            </a:endParaRP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6563391" y="5229649"/>
            <a:ext cx="5419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Группа 143"/>
          <p:cNvGrpSpPr/>
          <p:nvPr/>
        </p:nvGrpSpPr>
        <p:grpSpPr>
          <a:xfrm>
            <a:off x="6565005" y="1615169"/>
            <a:ext cx="185361" cy="185359"/>
            <a:chOff x="6235713" y="1794529"/>
            <a:chExt cx="185361" cy="185359"/>
          </a:xfrm>
        </p:grpSpPr>
        <p:sp>
          <p:nvSpPr>
            <p:cNvPr id="145" name="Прямоугольник 14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Шеврон 14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48" name="Google Shape;360;g1502a66fd60_0_315"/>
          <p:cNvSpPr/>
          <p:nvPr/>
        </p:nvSpPr>
        <p:spPr>
          <a:xfrm>
            <a:off x="9264287" y="5560948"/>
            <a:ext cx="2389315" cy="81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Комплексы оборудования для лучевой диагностики и терапии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lack" panose="020B0A03030202060203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150" name="Группа 149"/>
          <p:cNvGrpSpPr/>
          <p:nvPr/>
        </p:nvGrpSpPr>
        <p:grpSpPr>
          <a:xfrm>
            <a:off x="6565005" y="2181194"/>
            <a:ext cx="185361" cy="185359"/>
            <a:chOff x="6235713" y="1794529"/>
            <a:chExt cx="185361" cy="185359"/>
          </a:xfrm>
        </p:grpSpPr>
        <p:sp>
          <p:nvSpPr>
            <p:cNvPr id="151" name="Прямоугольник 150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Шеврон 152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6565005" y="3702258"/>
            <a:ext cx="185361" cy="185359"/>
            <a:chOff x="6235713" y="1794529"/>
            <a:chExt cx="185361" cy="185359"/>
          </a:xfrm>
        </p:grpSpPr>
        <p:sp>
          <p:nvSpPr>
            <p:cNvPr id="155" name="Прямоугольник 15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Шеврон 15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6565005" y="5363705"/>
            <a:ext cx="185361" cy="185359"/>
            <a:chOff x="6235713" y="1794529"/>
            <a:chExt cx="185361" cy="185359"/>
          </a:xfrm>
        </p:grpSpPr>
        <p:sp>
          <p:nvSpPr>
            <p:cNvPr id="159" name="Прямоугольник 15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Шеврон 16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9072672" y="2181194"/>
            <a:ext cx="185361" cy="185359"/>
            <a:chOff x="6235713" y="1794529"/>
            <a:chExt cx="185361" cy="185359"/>
          </a:xfrm>
        </p:grpSpPr>
        <p:sp>
          <p:nvSpPr>
            <p:cNvPr id="163" name="Прямоугольник 162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Шеврон 164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9072672" y="3702258"/>
            <a:ext cx="185361" cy="185359"/>
            <a:chOff x="6235713" y="1794529"/>
            <a:chExt cx="185361" cy="185359"/>
          </a:xfrm>
        </p:grpSpPr>
        <p:sp>
          <p:nvSpPr>
            <p:cNvPr id="167" name="Прямоугольник 166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Шеврон 168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" name="Полилиния 8"/>
          <p:cNvSpPr/>
          <p:nvPr/>
        </p:nvSpPr>
        <p:spPr>
          <a:xfrm>
            <a:off x="3841569" y="2224088"/>
            <a:ext cx="1776754" cy="190500"/>
          </a:xfrm>
          <a:custGeom>
            <a:avLst/>
            <a:gdLst>
              <a:gd name="connsiteX0" fmla="*/ 1845469 w 1845469"/>
              <a:gd name="connsiteY0" fmla="*/ 190500 h 190500"/>
              <a:gd name="connsiteX1" fmla="*/ 1845469 w 1845469"/>
              <a:gd name="connsiteY1" fmla="*/ 0 h 190500"/>
              <a:gd name="connsiteX2" fmla="*/ 0 w 1845469"/>
              <a:gd name="connsiteY2" fmla="*/ 0 h 190500"/>
              <a:gd name="connsiteX3" fmla="*/ 0 w 1845469"/>
              <a:gd name="connsiteY3" fmla="*/ 130968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469" h="190500">
                <a:moveTo>
                  <a:pt x="1845469" y="190500"/>
                </a:moveTo>
                <a:lnTo>
                  <a:pt x="1845469" y="0"/>
                </a:lnTo>
                <a:lnTo>
                  <a:pt x="0" y="0"/>
                </a:lnTo>
                <a:lnTo>
                  <a:pt x="0" y="13096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TextBox 170"/>
          <p:cNvSpPr txBox="1"/>
          <p:nvPr/>
        </p:nvSpPr>
        <p:spPr>
          <a:xfrm>
            <a:off x="6460785" y="1293864"/>
            <a:ext cx="15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РЕЗУЛЬТАТЫ</a:t>
            </a:r>
          </a:p>
        </p:txBody>
      </p:sp>
      <p:pic>
        <p:nvPicPr>
          <p:cNvPr id="180" name="Рисунок 1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r="17407" b="15017"/>
          <a:stretch/>
        </p:blipFill>
        <p:spPr>
          <a:xfrm>
            <a:off x="1502206" y="2927584"/>
            <a:ext cx="202076" cy="254004"/>
          </a:xfrm>
          <a:prstGeom prst="rect">
            <a:avLst/>
          </a:prstGeom>
        </p:spPr>
      </p:pic>
      <p:pic>
        <p:nvPicPr>
          <p:cNvPr id="181" name="Рисунок 1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r="28291" b="21696"/>
          <a:stretch/>
        </p:blipFill>
        <p:spPr>
          <a:xfrm>
            <a:off x="2862278" y="4441041"/>
            <a:ext cx="180940" cy="240413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7681" y="4439202"/>
            <a:ext cx="233886" cy="233886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r="28291" b="21696"/>
          <a:stretch/>
        </p:blipFill>
        <p:spPr>
          <a:xfrm>
            <a:off x="3645928" y="4441041"/>
            <a:ext cx="180940" cy="240413"/>
          </a:xfrm>
          <a:prstGeom prst="rect">
            <a:avLst/>
          </a:prstGeom>
        </p:spPr>
      </p:pic>
      <p:pic>
        <p:nvPicPr>
          <p:cNvPr id="184" name="Рисунок 18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5272" y="5591013"/>
            <a:ext cx="233886" cy="233886"/>
          </a:xfrm>
          <a:prstGeom prst="rect">
            <a:avLst/>
          </a:prstGeom>
        </p:spPr>
      </p:pic>
      <p:pic>
        <p:nvPicPr>
          <p:cNvPr id="185" name="Рисунок 18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816" y="5591013"/>
            <a:ext cx="233886" cy="233886"/>
          </a:xfrm>
          <a:prstGeom prst="rect">
            <a:avLst/>
          </a:prstGeom>
        </p:spPr>
      </p:pic>
      <p:pic>
        <p:nvPicPr>
          <p:cNvPr id="186" name="Рисунок 18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0467" y="5591013"/>
            <a:ext cx="233886" cy="233886"/>
          </a:xfrm>
          <a:prstGeom prst="rect">
            <a:avLst/>
          </a:prstGeom>
        </p:spPr>
      </p:pic>
      <p:pic>
        <p:nvPicPr>
          <p:cNvPr id="187" name="Рисунок 18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0183" y="2608773"/>
            <a:ext cx="233886" cy="233886"/>
          </a:xfrm>
          <a:prstGeom prst="rect">
            <a:avLst/>
          </a:prstGeom>
        </p:spPr>
      </p:pic>
      <p:pic>
        <p:nvPicPr>
          <p:cNvPr id="188" name="Рисунок 18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r="28291" b="21696"/>
          <a:stretch/>
        </p:blipFill>
        <p:spPr>
          <a:xfrm>
            <a:off x="1687932" y="2604596"/>
            <a:ext cx="180940" cy="2404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7848" r="28451" b="29065"/>
          <a:stretch/>
        </p:blipFill>
        <p:spPr>
          <a:xfrm>
            <a:off x="1991992" y="2597187"/>
            <a:ext cx="254345" cy="248622"/>
          </a:xfrm>
          <a:prstGeom prst="rect">
            <a:avLst/>
          </a:prstGeom>
        </p:spPr>
      </p:pic>
      <p:pic>
        <p:nvPicPr>
          <p:cNvPr id="189" name="Рисунок 18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7848" r="28451" b="29065"/>
          <a:stretch/>
        </p:blipFill>
        <p:spPr>
          <a:xfrm>
            <a:off x="1846283" y="5587664"/>
            <a:ext cx="254345" cy="2486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17" y="2949050"/>
            <a:ext cx="256438" cy="256438"/>
          </a:xfrm>
          <a:prstGeom prst="rect">
            <a:avLst/>
          </a:prstGeom>
        </p:spPr>
      </p:pic>
      <p:pic>
        <p:nvPicPr>
          <p:cNvPr id="190" name="Рисунок 18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9625" r="34250" b="19625"/>
          <a:stretch/>
        </p:blipFill>
        <p:spPr>
          <a:xfrm>
            <a:off x="1590832" y="5570449"/>
            <a:ext cx="156184" cy="3012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74" y="5576130"/>
            <a:ext cx="586472" cy="2450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17" y="3496432"/>
            <a:ext cx="398504" cy="4496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65" y="3005382"/>
            <a:ext cx="389256" cy="428830"/>
          </a:xfrm>
          <a:prstGeom prst="rect">
            <a:avLst/>
          </a:prstGeom>
        </p:spPr>
      </p:pic>
      <p:grpSp>
        <p:nvGrpSpPr>
          <p:cNvPr id="191" name="Группа 190"/>
          <p:cNvGrpSpPr/>
          <p:nvPr/>
        </p:nvGrpSpPr>
        <p:grpSpPr>
          <a:xfrm rot="5400000">
            <a:off x="3566355" y="5039163"/>
            <a:ext cx="340085" cy="81265"/>
            <a:chOff x="4396027" y="1942644"/>
            <a:chExt cx="340085" cy="81265"/>
          </a:xfrm>
        </p:grpSpPr>
        <p:cxnSp>
          <p:nvCxnSpPr>
            <p:cNvPr id="192" name="Прямая соединительная линия 191"/>
            <p:cNvCxnSpPr/>
            <p:nvPr/>
          </p:nvCxnSpPr>
          <p:spPr>
            <a:xfrm rot="5400000" flipV="1">
              <a:off x="4536858" y="1842445"/>
              <a:ext cx="0" cy="28166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Шеврон 195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Группа 196"/>
          <p:cNvGrpSpPr/>
          <p:nvPr/>
        </p:nvGrpSpPr>
        <p:grpSpPr>
          <a:xfrm rot="16200000">
            <a:off x="3640980" y="3377878"/>
            <a:ext cx="178802" cy="81265"/>
            <a:chOff x="4557310" y="1942644"/>
            <a:chExt cx="178802" cy="81265"/>
          </a:xfrm>
        </p:grpSpPr>
        <p:cxnSp>
          <p:nvCxnSpPr>
            <p:cNvPr id="198" name="Прямая соединительная линия 197"/>
            <p:cNvCxnSpPr/>
            <p:nvPr/>
          </p:nvCxnSpPr>
          <p:spPr>
            <a:xfrm rot="5400000" flipV="1">
              <a:off x="4617500" y="1923087"/>
              <a:ext cx="0" cy="12037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Шеврон 198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88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ямоугольник с двумя усеченными противолежащими углами 134"/>
          <p:cNvSpPr/>
          <p:nvPr/>
        </p:nvSpPr>
        <p:spPr>
          <a:xfrm rot="10800000" flipH="1">
            <a:off x="5604391" y="4334416"/>
            <a:ext cx="699667" cy="1761560"/>
          </a:xfrm>
          <a:prstGeom prst="snip2DiagRect">
            <a:avLst>
              <a:gd name="adj1" fmla="val 0"/>
              <a:gd name="adj2" fmla="val 2328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с двумя усеченными противолежащими углами 137"/>
          <p:cNvSpPr/>
          <p:nvPr/>
        </p:nvSpPr>
        <p:spPr>
          <a:xfrm rot="16200000">
            <a:off x="5123505" y="4922145"/>
            <a:ext cx="1661438" cy="586104"/>
          </a:xfrm>
          <a:prstGeom prst="snip2DiagRect">
            <a:avLst>
              <a:gd name="adj1" fmla="val 0"/>
              <a:gd name="adj2" fmla="val 22129"/>
            </a:avLst>
          </a:prstGeom>
          <a:noFill/>
          <a:ln w="12700">
            <a:solidFill>
              <a:srgbClr val="CDD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с двумя усеченными противолежащими углами 133"/>
          <p:cNvSpPr/>
          <p:nvPr/>
        </p:nvSpPr>
        <p:spPr>
          <a:xfrm rot="10800000" flipH="1">
            <a:off x="5604391" y="2495406"/>
            <a:ext cx="699667" cy="1761560"/>
          </a:xfrm>
          <a:prstGeom prst="snip2DiagRect">
            <a:avLst>
              <a:gd name="adj1" fmla="val 0"/>
              <a:gd name="adj2" fmla="val 2328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с двумя усеченными противолежащими углами 185"/>
          <p:cNvSpPr/>
          <p:nvPr/>
        </p:nvSpPr>
        <p:spPr>
          <a:xfrm>
            <a:off x="653663" y="4141411"/>
            <a:ext cx="3523297" cy="1847295"/>
          </a:xfrm>
          <a:prstGeom prst="snip2DiagRect">
            <a:avLst>
              <a:gd name="adj1" fmla="val 0"/>
              <a:gd name="adj2" fmla="val 11983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с двумя усеченными противолежащими углами 188"/>
          <p:cNvSpPr/>
          <p:nvPr/>
        </p:nvSpPr>
        <p:spPr>
          <a:xfrm>
            <a:off x="724704" y="4211125"/>
            <a:ext cx="3406404" cy="1707867"/>
          </a:xfrm>
          <a:prstGeom prst="snip2DiagRect">
            <a:avLst>
              <a:gd name="adj1" fmla="val 0"/>
              <a:gd name="adj2" fmla="val 11066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202D62">
                <a:alpha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 с двумя усеченными противолежащими углами 189"/>
          <p:cNvSpPr/>
          <p:nvPr/>
        </p:nvSpPr>
        <p:spPr>
          <a:xfrm>
            <a:off x="815485" y="3803393"/>
            <a:ext cx="3523297" cy="1847295"/>
          </a:xfrm>
          <a:prstGeom prst="snip2DiagRect">
            <a:avLst>
              <a:gd name="adj1" fmla="val 0"/>
              <a:gd name="adj2" fmla="val 11983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 с двумя усеченными противолежащими углами 190"/>
          <p:cNvSpPr/>
          <p:nvPr/>
        </p:nvSpPr>
        <p:spPr>
          <a:xfrm>
            <a:off x="872998" y="3873107"/>
            <a:ext cx="3406404" cy="1707867"/>
          </a:xfrm>
          <a:prstGeom prst="snip2DiagRect">
            <a:avLst>
              <a:gd name="adj1" fmla="val 0"/>
              <a:gd name="adj2" fmla="val 11066"/>
            </a:avLst>
          </a:prstGeom>
          <a:solidFill>
            <a:srgbClr val="E6E6E6"/>
          </a:solidFill>
          <a:ln w="12700">
            <a:solidFill>
              <a:srgbClr val="202D62">
                <a:alpha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5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sp>
        <p:nvSpPr>
          <p:cNvPr id="192" name="Прямоугольник с двумя усеченными противолежащими углами 191"/>
          <p:cNvSpPr/>
          <p:nvPr/>
        </p:nvSpPr>
        <p:spPr>
          <a:xfrm>
            <a:off x="967641" y="3471248"/>
            <a:ext cx="3523297" cy="1847295"/>
          </a:xfrm>
          <a:prstGeom prst="snip2DiagRect">
            <a:avLst>
              <a:gd name="adj1" fmla="val 0"/>
              <a:gd name="adj2" fmla="val 11983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с двумя усеченными противолежащими углами 192"/>
          <p:cNvSpPr/>
          <p:nvPr/>
        </p:nvSpPr>
        <p:spPr>
          <a:xfrm>
            <a:off x="1025154" y="3540962"/>
            <a:ext cx="3406404" cy="1707867"/>
          </a:xfrm>
          <a:prstGeom prst="snip2DiagRect">
            <a:avLst>
              <a:gd name="adj1" fmla="val 0"/>
              <a:gd name="adj2" fmla="val 11066"/>
            </a:avLst>
          </a:prstGeom>
          <a:solidFill>
            <a:srgbClr val="F2F2F2"/>
          </a:solidFill>
          <a:ln w="12700">
            <a:solidFill>
              <a:srgbClr val="202D62">
                <a:alpha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с двумя усеченными противолежащими углами 193"/>
          <p:cNvSpPr/>
          <p:nvPr/>
        </p:nvSpPr>
        <p:spPr>
          <a:xfrm>
            <a:off x="1118989" y="3131899"/>
            <a:ext cx="3523297" cy="1847295"/>
          </a:xfrm>
          <a:prstGeom prst="snip2DiagRect">
            <a:avLst>
              <a:gd name="adj1" fmla="val 0"/>
              <a:gd name="adj2" fmla="val 11983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с двумя усеченными противолежащими углами 194"/>
          <p:cNvSpPr/>
          <p:nvPr/>
        </p:nvSpPr>
        <p:spPr>
          <a:xfrm>
            <a:off x="1176502" y="3201613"/>
            <a:ext cx="3406404" cy="1707867"/>
          </a:xfrm>
          <a:prstGeom prst="snip2DiagRect">
            <a:avLst>
              <a:gd name="adj1" fmla="val 0"/>
              <a:gd name="adj2" fmla="val 11066"/>
            </a:avLst>
          </a:prstGeom>
          <a:solidFill>
            <a:schemeClr val="bg1"/>
          </a:solidFill>
          <a:ln w="12700">
            <a:solidFill>
              <a:srgbClr val="202D62">
                <a:alpha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8" name="Прямая соединительная линия 247"/>
          <p:cNvCxnSpPr/>
          <p:nvPr/>
        </p:nvCxnSpPr>
        <p:spPr>
          <a:xfrm>
            <a:off x="10186514" y="1231641"/>
            <a:ext cx="0" cy="56263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/>
          <p:cNvSpPr/>
          <p:nvPr/>
        </p:nvSpPr>
        <p:spPr>
          <a:xfrm>
            <a:off x="676274" y="1473149"/>
            <a:ext cx="5453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Graphik LC Black" panose="020B0A03030202060203" pitchFamily="34" charset="0"/>
              </a:rPr>
              <a:t>ПИЛОТИРОВАНИЕ ЭКСПЕРИМЕНТАЛЬНЫХ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Graphik LC Black" panose="020B0A03030202060203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Graphik LC Black" panose="020B0A03030202060203" pitchFamily="34" charset="0"/>
              </a:rPr>
              <a:t>МОДЕЛЕЙ ИНЖЕНЕРНОГО ОБРАЗОВАНИЯ</a:t>
            </a:r>
          </a:p>
        </p:txBody>
      </p:sp>
      <p:sp>
        <p:nvSpPr>
          <p:cNvPr id="99" name="Google Shape;360;g1502a66fd60_0_315"/>
          <p:cNvSpPr/>
          <p:nvPr/>
        </p:nvSpPr>
        <p:spPr>
          <a:xfrm>
            <a:off x="6738493" y="1573029"/>
            <a:ext cx="5224906" cy="98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Методология и модель профессиональной инженерной магистратуры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Bold" panose="020B0803030202060203" pitchFamily="34" charset="0"/>
              <a:ea typeface="Verdana"/>
              <a:cs typeface="Verdana"/>
              <a:sym typeface="Verdana"/>
            </a:endParaRPr>
          </a:p>
          <a:p>
            <a:pPr marL="11112" lvl="0">
              <a:buSzPct val="1000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Верификация на группе программ «Нефтегазовое дело» (ГПН) </a:t>
            </a:r>
          </a:p>
          <a:p>
            <a:pPr marL="1100" lvl="0">
              <a:lnSpc>
                <a:spcPct val="114000"/>
              </a:lnSpc>
              <a:spcBef>
                <a:spcPts val="12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Модель </a:t>
            </a:r>
            <a:r>
              <a:rPr lang="ru-RU" sz="1100" kern="0" dirty="0" err="1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мультитрековой</a:t>
            </a: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магистратуры</a:t>
            </a:r>
            <a:endParaRPr lang="en-US" sz="1100" kern="0" dirty="0">
              <a:latin typeface="Graphik LC Bold" panose="020B0803030202060203" pitchFamily="34" charset="0"/>
              <a:ea typeface="Verdana"/>
              <a:cs typeface="Verdana"/>
              <a:sym typeface="Verdana"/>
            </a:endParaRPr>
          </a:p>
          <a:p>
            <a:pPr marL="1100">
              <a:lnSpc>
                <a:spcPct val="114000"/>
              </a:lnSpc>
              <a:spcAft>
                <a:spcPts val="200"/>
              </a:spcAft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Верификация на программе «Химическая инженерия» (ГПН и СИБУР)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5423" y="3382283"/>
            <a:ext cx="5223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ИНСТИТУЦИОНАЛЬНЫЕ ТРАНСФОРМАЦИИ</a:t>
            </a:r>
          </a:p>
        </p:txBody>
      </p:sp>
      <p:sp>
        <p:nvSpPr>
          <p:cNvPr id="104" name="Google Shape;360;g1502a66fd60_0_315"/>
          <p:cNvSpPr/>
          <p:nvPr/>
        </p:nvSpPr>
        <p:spPr>
          <a:xfrm>
            <a:off x="6738493" y="3705944"/>
            <a:ext cx="2466790" cy="21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Пилотный проект нового бюджетирования </a:t>
            </a:r>
            <a:b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</a:b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образовательных программ</a:t>
            </a: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</a:p>
          <a:p>
            <a:pPr lvl="0">
              <a:spcAft>
                <a:spcPts val="200"/>
              </a:spcAft>
              <a:buClr>
                <a:srgbClr val="00B050"/>
              </a:buClr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4 ООП работают на новых экономических принципах </a:t>
            </a:r>
          </a:p>
          <a:p>
            <a:pPr marL="1100" lvl="0">
              <a:spcBef>
                <a:spcPts val="12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Трансформация института руководителей</a:t>
            </a:r>
            <a:r>
              <a:rPr lang="en-US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  <a:b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</a:b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образовательных программ</a:t>
            </a:r>
          </a:p>
          <a:p>
            <a:pPr lvl="0">
              <a:spcAft>
                <a:spcPts val="200"/>
              </a:spcAft>
              <a:buClr>
                <a:srgbClr val="00B050"/>
              </a:buClr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КПЭ, система мотивации, система обучения и методической поддержки </a:t>
            </a:r>
          </a:p>
          <a:p>
            <a:pPr marL="1100" lvl="0">
              <a:lnSpc>
                <a:spcPct val="114000"/>
              </a:lnSpc>
              <a:spcBef>
                <a:spcPts val="12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Трансформация научно-образовательных пространств</a:t>
            </a:r>
          </a:p>
          <a:p>
            <a:pPr lvl="0">
              <a:spcAft>
                <a:spcPts val="200"/>
              </a:spcAft>
              <a:buClr>
                <a:srgbClr val="00B050"/>
              </a:buClr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Проекты 14 пространств, включая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коворкинги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(запуск 10 в 2022 году)</a:t>
            </a:r>
          </a:p>
        </p:txBody>
      </p:sp>
      <p:sp>
        <p:nvSpPr>
          <p:cNvPr id="105" name="Google Shape;360;g1502a66fd60_0_315"/>
          <p:cNvSpPr/>
          <p:nvPr/>
        </p:nvSpPr>
        <p:spPr>
          <a:xfrm>
            <a:off x="6738493" y="2526652"/>
            <a:ext cx="4589907" cy="108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Лаборатория «Новое инженерное образование»</a:t>
            </a:r>
          </a:p>
          <a:p>
            <a:pPr lvl="0">
              <a:spcAft>
                <a:spcPts val="300"/>
              </a:spcAft>
              <a:buSzPct val="1000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Изучение образовательных моделей, проведение экспериментальной </a:t>
            </a:r>
            <a:b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 экспертной работы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53663" y="2392836"/>
            <a:ext cx="250305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Модели 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</a:b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«приготовления» инженера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29581" y="3341559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Проф. маг-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ра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 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57581" y="3385987"/>
            <a:ext cx="1296011" cy="41549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Академическийбакалавриат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Bold" panose="020B080303020206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29577" y="3798548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Проф. маг-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ра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 2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302879" y="4677843"/>
            <a:ext cx="31924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Модель интенсивной магистерской подготовки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219742" y="5021183"/>
            <a:ext cx="2258945" cy="221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Мультитрековая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 модель магистратуры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1036542" y="5366772"/>
            <a:ext cx="2205130" cy="221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Модель интегрированной подготовки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773002" y="5690869"/>
            <a:ext cx="34456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Модель свободной траектории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(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исследовательский трек)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grpSp>
        <p:nvGrpSpPr>
          <p:cNvPr id="121" name="Группа 120"/>
          <p:cNvGrpSpPr/>
          <p:nvPr/>
        </p:nvGrpSpPr>
        <p:grpSpPr>
          <a:xfrm>
            <a:off x="1805073" y="3824337"/>
            <a:ext cx="404356" cy="365793"/>
            <a:chOff x="3580410" y="1674421"/>
            <a:chExt cx="421574" cy="381369"/>
          </a:xfrm>
        </p:grpSpPr>
        <p:sp>
          <p:nvSpPr>
            <p:cNvPr id="122" name="Прямоугольник 121"/>
            <p:cNvSpPr/>
            <p:nvPr/>
          </p:nvSpPr>
          <p:spPr>
            <a:xfrm>
              <a:off x="3628597" y="1715223"/>
              <a:ext cx="106878" cy="1009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  <p:cxnSp>
          <p:nvCxnSpPr>
            <p:cNvPr id="123" name="Прямая соединительная линия 122"/>
            <p:cNvCxnSpPr/>
            <p:nvPr/>
          </p:nvCxnSpPr>
          <p:spPr>
            <a:xfrm>
              <a:off x="3580410" y="1862136"/>
              <a:ext cx="42157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 flipH="1">
              <a:off x="3791197" y="1674421"/>
              <a:ext cx="2208" cy="3813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Прямоугольник 124"/>
            <p:cNvSpPr/>
            <p:nvPr/>
          </p:nvSpPr>
          <p:spPr>
            <a:xfrm>
              <a:off x="3628597" y="1899719"/>
              <a:ext cx="106878" cy="100940"/>
            </a:xfrm>
            <a:prstGeom prst="rect">
              <a:avLst/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  <p:sp>
          <p:nvSpPr>
            <p:cNvPr id="126" name="Равнобедренный треугольник 125"/>
            <p:cNvSpPr/>
            <p:nvPr/>
          </p:nvSpPr>
          <p:spPr>
            <a:xfrm>
              <a:off x="3862918" y="1710032"/>
              <a:ext cx="83344" cy="10094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4030831" y="3303151"/>
            <a:ext cx="334483" cy="299261"/>
            <a:chOff x="4374264" y="3222540"/>
            <a:chExt cx="348726" cy="312005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4374264" y="3222540"/>
              <a:ext cx="348726" cy="312005"/>
              <a:chOff x="3630088" y="1700102"/>
              <a:chExt cx="348726" cy="312005"/>
            </a:xfrm>
          </p:grpSpPr>
          <p:sp>
            <p:nvSpPr>
              <p:cNvPr id="130" name="Прямоугольник 129"/>
              <p:cNvSpPr/>
              <p:nvPr/>
            </p:nvSpPr>
            <p:spPr>
              <a:xfrm>
                <a:off x="3850276" y="1899220"/>
                <a:ext cx="106878" cy="100940"/>
              </a:xfrm>
              <a:prstGeom prst="rect">
                <a:avLst/>
              </a:prstGeom>
              <a:solidFill>
                <a:srgbClr val="202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raphik LC Regular" panose="020B0503030202060203" pitchFamily="34" charset="0"/>
                </a:endParaRPr>
              </a:p>
            </p:txBody>
          </p:sp>
          <p:cxnSp>
            <p:nvCxnSpPr>
              <p:cNvPr id="131" name="Прямая соединительная линия 130"/>
              <p:cNvCxnSpPr/>
              <p:nvPr/>
            </p:nvCxnSpPr>
            <p:spPr>
              <a:xfrm>
                <a:off x="3630088" y="1856104"/>
                <a:ext cx="34872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>
                <a:off x="3804446" y="1700102"/>
                <a:ext cx="0" cy="31200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Равнобедренный треугольник 132"/>
              <p:cNvSpPr/>
              <p:nvPr/>
            </p:nvSpPr>
            <p:spPr>
              <a:xfrm flipH="1" flipV="1">
                <a:off x="3862918" y="1710032"/>
                <a:ext cx="83344" cy="100940"/>
              </a:xfrm>
              <a:prstGeom prst="triangle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raphik LC Regular" panose="020B0503030202060203" pitchFamily="34" charset="0"/>
                </a:endParaRPr>
              </a:p>
            </p:txBody>
          </p:sp>
        </p:grpSp>
        <p:sp>
          <p:nvSpPr>
            <p:cNvPr id="129" name="Равнобедренный треугольник 128"/>
            <p:cNvSpPr/>
            <p:nvPr/>
          </p:nvSpPr>
          <p:spPr>
            <a:xfrm>
              <a:off x="4399520" y="3419329"/>
              <a:ext cx="83344" cy="100940"/>
            </a:xfrm>
            <a:prstGeom prst="triangle">
              <a:avLst>
                <a:gd name="adj" fmla="val 0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sp>
        <p:nvSpPr>
          <p:cNvPr id="139" name="Прямоугольник 138"/>
          <p:cNvSpPr/>
          <p:nvPr/>
        </p:nvSpPr>
        <p:spPr>
          <a:xfrm rot="16200000">
            <a:off x="5157772" y="5015142"/>
            <a:ext cx="1592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Верификация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в Консорциуме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16200000">
            <a:off x="5117145" y="3166773"/>
            <a:ext cx="1674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Трансляция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в ПИШ 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cs typeface="Calibri" panose="020F0502020204030204" pitchFamily="34" charset="0"/>
              </a:rPr>
              <a:t>в 2023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069240" y="2281814"/>
            <a:ext cx="2294584" cy="520128"/>
            <a:chOff x="3063481" y="2314188"/>
            <a:chExt cx="2294584" cy="520128"/>
          </a:xfrm>
        </p:grpSpPr>
        <p:sp>
          <p:nvSpPr>
            <p:cNvPr id="115" name="Прямоугольник 114"/>
            <p:cNvSpPr/>
            <p:nvPr/>
          </p:nvSpPr>
          <p:spPr>
            <a:xfrm>
              <a:off x="3233308" y="2316438"/>
              <a:ext cx="924182" cy="250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Обучение</a:t>
              </a: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4289260" y="2314188"/>
              <a:ext cx="1068805" cy="250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Образование</a:t>
              </a: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233308" y="2589809"/>
              <a:ext cx="924182" cy="241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Воспитание</a:t>
              </a: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4289259" y="2584192"/>
              <a:ext cx="1060364" cy="250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Подготовка</a:t>
              </a: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4090918" y="2314188"/>
              <a:ext cx="0" cy="51753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Прямоугольник 3"/>
            <p:cNvSpPr/>
            <p:nvPr/>
          </p:nvSpPr>
          <p:spPr>
            <a:xfrm>
              <a:off x="3063718" y="2350826"/>
              <a:ext cx="182474" cy="182474"/>
            </a:xfrm>
            <a:prstGeom prst="rect">
              <a:avLst/>
            </a:prstGeom>
            <a:solidFill>
              <a:srgbClr val="AF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4157796" y="2345307"/>
              <a:ext cx="182474" cy="182474"/>
            </a:xfrm>
            <a:prstGeom prst="rect">
              <a:avLst/>
            </a:prstGeom>
            <a:solidFill>
              <a:srgbClr val="28B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063481" y="2619527"/>
              <a:ext cx="182474" cy="182474"/>
            </a:xfrm>
            <a:prstGeom prst="rect">
              <a:avLst/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4157796" y="2619527"/>
              <a:ext cx="182474" cy="182474"/>
            </a:xfrm>
            <a:prstGeom prst="rect">
              <a:avLst/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единительная линия 8"/>
          <p:cNvCxnSpPr/>
          <p:nvPr/>
        </p:nvCxnSpPr>
        <p:spPr>
          <a:xfrm>
            <a:off x="3067114" y="2545468"/>
            <a:ext cx="2225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Заголовок 1"/>
          <p:cNvSpPr txBox="1">
            <a:spLocks/>
          </p:cNvSpPr>
          <p:nvPr/>
        </p:nvSpPr>
        <p:spPr>
          <a:xfrm>
            <a:off x="1176984" y="365125"/>
            <a:ext cx="4414191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800" dirty="0">
                <a:latin typeface="Graphik LC Black" panose="020B0A03030202060203" pitchFamily="34" charset="0"/>
              </a:rPr>
              <a:t>НОВОЕ ИНЖЕНЕРНОЕ ОБРАЗОВАНИЕ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596701" y="500844"/>
            <a:ext cx="1909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latin typeface="Graphik LC Bold" panose="020B0803030202060203" pitchFamily="34" charset="0"/>
              </a:rPr>
              <a:t>Система и среда создания </a:t>
            </a:r>
            <a:br>
              <a:rPr lang="ru-RU" sz="1000" dirty="0">
                <a:latin typeface="Graphik LC Bold" panose="020B0803030202060203" pitchFamily="34" charset="0"/>
              </a:rPr>
            </a:br>
            <a:r>
              <a:rPr lang="ru-RU" sz="1000" dirty="0">
                <a:latin typeface="Graphik LC Bold" panose="020B0803030202060203" pitchFamily="34" charset="0"/>
              </a:rPr>
              <a:t>и верификации новых моделей инженерного образования 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156702" y="365125"/>
            <a:ext cx="976820" cy="996756"/>
            <a:chOff x="1363179" y="220865"/>
            <a:chExt cx="1209836" cy="1234528"/>
          </a:xfrm>
        </p:grpSpPr>
        <p:sp>
          <p:nvSpPr>
            <p:cNvPr id="86" name="Прямоугольник с двумя усеченными противолежащими углами 85"/>
            <p:cNvSpPr/>
            <p:nvPr/>
          </p:nvSpPr>
          <p:spPr>
            <a:xfrm>
              <a:off x="1363179" y="220865"/>
              <a:ext cx="1209836" cy="1234528"/>
            </a:xfrm>
            <a:prstGeom prst="snip2DiagRect">
              <a:avLst>
                <a:gd name="adj1" fmla="val 0"/>
                <a:gd name="adj2" fmla="val 2075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с двумя усеченными противолежащими углами 86"/>
            <p:cNvSpPr/>
            <p:nvPr/>
          </p:nvSpPr>
          <p:spPr>
            <a:xfrm>
              <a:off x="1477791" y="337816"/>
              <a:ext cx="980613" cy="1000627"/>
            </a:xfrm>
            <a:prstGeom prst="snip2DiagRect">
              <a:avLst>
                <a:gd name="adj1" fmla="val 0"/>
                <a:gd name="adj2" fmla="val 20758"/>
              </a:avLst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42" y="611192"/>
            <a:ext cx="410541" cy="504622"/>
          </a:xfrm>
          <a:prstGeom prst="rect">
            <a:avLst/>
          </a:prstGeom>
        </p:spPr>
      </p:pic>
      <p:grpSp>
        <p:nvGrpSpPr>
          <p:cNvPr id="95" name="Группа 94"/>
          <p:cNvGrpSpPr/>
          <p:nvPr/>
        </p:nvGrpSpPr>
        <p:grpSpPr>
          <a:xfrm>
            <a:off x="6565005" y="1615169"/>
            <a:ext cx="185361" cy="185359"/>
            <a:chOff x="6235713" y="1794529"/>
            <a:chExt cx="185361" cy="185359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Шеврон 97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165" name="Прямая соединительная линия 164"/>
          <p:cNvCxnSpPr/>
          <p:nvPr/>
        </p:nvCxnSpPr>
        <p:spPr>
          <a:xfrm>
            <a:off x="6590805" y="3291605"/>
            <a:ext cx="54199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4870199" y="3131899"/>
            <a:ext cx="699667" cy="2383784"/>
            <a:chOff x="880956" y="2996991"/>
            <a:chExt cx="807548" cy="2518692"/>
          </a:xfrm>
        </p:grpSpPr>
        <p:sp>
          <p:nvSpPr>
            <p:cNvPr id="166" name="Прямоугольник с двумя усеченными противолежащими углами 165"/>
            <p:cNvSpPr/>
            <p:nvPr/>
          </p:nvSpPr>
          <p:spPr>
            <a:xfrm>
              <a:off x="880956" y="2996991"/>
              <a:ext cx="807548" cy="2518691"/>
            </a:xfrm>
            <a:prstGeom prst="snip2DiagRect">
              <a:avLst>
                <a:gd name="adj1" fmla="val 0"/>
                <a:gd name="adj2" fmla="val 23289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рямоугольник с двумя усеченными противолежащими углами 166"/>
            <p:cNvSpPr/>
            <p:nvPr/>
          </p:nvSpPr>
          <p:spPr>
            <a:xfrm>
              <a:off x="943769" y="3043252"/>
              <a:ext cx="681923" cy="2426168"/>
            </a:xfrm>
            <a:prstGeom prst="snip2DiagRect">
              <a:avLst>
                <a:gd name="adj1" fmla="val 0"/>
                <a:gd name="adj2" fmla="val 24241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Прямоугольник с двумя усеченными противолежащими углами 167"/>
            <p:cNvSpPr/>
            <p:nvPr/>
          </p:nvSpPr>
          <p:spPr>
            <a:xfrm>
              <a:off x="1003507" y="3094498"/>
              <a:ext cx="562447" cy="2323676"/>
            </a:xfrm>
            <a:prstGeom prst="snip2DiagRect">
              <a:avLst>
                <a:gd name="adj1" fmla="val 0"/>
                <a:gd name="adj2" fmla="val 25228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 168"/>
            <p:cNvSpPr/>
            <p:nvPr/>
          </p:nvSpPr>
          <p:spPr>
            <a:xfrm rot="16200000">
              <a:off x="-8981" y="4078721"/>
              <a:ext cx="2518691" cy="355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spc="50" dirty="0">
                  <a:solidFill>
                    <a:schemeClr val="bg1"/>
                  </a:solidFill>
                  <a:latin typeface="Graphik LC Bold" panose="020B0803030202060203" pitchFamily="34" charset="0"/>
                  <a:cs typeface="Calibri" panose="020F0502020204030204" pitchFamily="34" charset="0"/>
                </a:rPr>
                <a:t>Верификация в ТПУ</a:t>
              </a:r>
            </a:p>
          </p:txBody>
        </p:sp>
      </p:grpSp>
      <p:grpSp>
        <p:nvGrpSpPr>
          <p:cNvPr id="171" name="Группа 170"/>
          <p:cNvGrpSpPr/>
          <p:nvPr/>
        </p:nvGrpSpPr>
        <p:grpSpPr>
          <a:xfrm>
            <a:off x="4653328" y="3320180"/>
            <a:ext cx="207161" cy="81265"/>
            <a:chOff x="4528951" y="1942644"/>
            <a:chExt cx="207161" cy="81265"/>
          </a:xfrm>
        </p:grpSpPr>
        <p:cxnSp>
          <p:nvCxnSpPr>
            <p:cNvPr id="172" name="Прямая соединительная линия 171"/>
            <p:cNvCxnSpPr/>
            <p:nvPr/>
          </p:nvCxnSpPr>
          <p:spPr>
            <a:xfrm>
              <a:off x="4528951" y="1983276"/>
              <a:ext cx="136633" cy="0"/>
            </a:xfrm>
            <a:prstGeom prst="line">
              <a:avLst/>
            </a:prstGeom>
            <a:ln w="12700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Шеврон 17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4522359" y="5050619"/>
            <a:ext cx="338130" cy="81265"/>
            <a:chOff x="4397982" y="1942644"/>
            <a:chExt cx="338130" cy="81265"/>
          </a:xfrm>
        </p:grpSpPr>
        <p:cxnSp>
          <p:nvCxnSpPr>
            <p:cNvPr id="175" name="Прямая соединительная линия 174"/>
            <p:cNvCxnSpPr/>
            <p:nvPr/>
          </p:nvCxnSpPr>
          <p:spPr>
            <a:xfrm>
              <a:off x="4397982" y="1983276"/>
              <a:ext cx="267602" cy="0"/>
            </a:xfrm>
            <a:prstGeom prst="line">
              <a:avLst/>
            </a:prstGeom>
            <a:ln w="12700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Шеврон 175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7" name="Прямоугольник с двумя усеченными противолежащими углами 196"/>
          <p:cNvSpPr/>
          <p:nvPr/>
        </p:nvSpPr>
        <p:spPr>
          <a:xfrm>
            <a:off x="1394275" y="3278531"/>
            <a:ext cx="1217203" cy="1294738"/>
          </a:xfrm>
          <a:prstGeom prst="snip2DiagRect">
            <a:avLst>
              <a:gd name="adj1" fmla="val 0"/>
              <a:gd name="adj2" fmla="val 15791"/>
            </a:avLst>
          </a:prstGeom>
          <a:noFill/>
          <a:ln w="12700">
            <a:solidFill>
              <a:srgbClr val="CDD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2929573" y="4256966"/>
            <a:ext cx="1159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Проф. маг-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ра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 3</a:t>
            </a:r>
          </a:p>
        </p:txBody>
      </p:sp>
      <p:sp>
        <p:nvSpPr>
          <p:cNvPr id="188" name="Прямоугольник с двумя усеченными противолежащими углами 187"/>
          <p:cNvSpPr/>
          <p:nvPr/>
        </p:nvSpPr>
        <p:spPr>
          <a:xfrm>
            <a:off x="2932113" y="4176827"/>
            <a:ext cx="1576469" cy="396442"/>
          </a:xfrm>
          <a:prstGeom prst="snip2DiagRect">
            <a:avLst>
              <a:gd name="adj1" fmla="val 0"/>
              <a:gd name="adj2" fmla="val 3886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с двумя усеченными противолежащими углами 197"/>
          <p:cNvSpPr/>
          <p:nvPr/>
        </p:nvSpPr>
        <p:spPr>
          <a:xfrm>
            <a:off x="2932113" y="3718409"/>
            <a:ext cx="1576469" cy="396442"/>
          </a:xfrm>
          <a:prstGeom prst="snip2DiagRect">
            <a:avLst>
              <a:gd name="adj1" fmla="val 0"/>
              <a:gd name="adj2" fmla="val 3886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Прямоугольник с двумя усеченными противолежащими углами 198"/>
          <p:cNvSpPr/>
          <p:nvPr/>
        </p:nvSpPr>
        <p:spPr>
          <a:xfrm>
            <a:off x="2932113" y="3261420"/>
            <a:ext cx="1576469" cy="396442"/>
          </a:xfrm>
          <a:prstGeom prst="snip2DiagRect">
            <a:avLst>
              <a:gd name="adj1" fmla="val 0"/>
              <a:gd name="adj2" fmla="val 3886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с двумя усеченными противолежащими углами 199"/>
          <p:cNvSpPr/>
          <p:nvPr/>
        </p:nvSpPr>
        <p:spPr>
          <a:xfrm rot="16200000">
            <a:off x="5123506" y="3083134"/>
            <a:ext cx="1661438" cy="586104"/>
          </a:xfrm>
          <a:prstGeom prst="snip2DiagRect">
            <a:avLst>
              <a:gd name="adj1" fmla="val 0"/>
              <a:gd name="adj2" fmla="val 22129"/>
            </a:avLst>
          </a:prstGeom>
          <a:noFill/>
          <a:ln w="12700">
            <a:solidFill>
              <a:srgbClr val="CDD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558139" y="2140169"/>
            <a:ext cx="185361" cy="185359"/>
            <a:chOff x="6235713" y="1794529"/>
            <a:chExt cx="185361" cy="185359"/>
          </a:xfrm>
        </p:grpSpPr>
        <p:sp>
          <p:nvSpPr>
            <p:cNvPr id="142" name="Прямоугольник 141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Шеврон 143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6558139" y="3761075"/>
            <a:ext cx="185361" cy="185359"/>
            <a:chOff x="6235713" y="1794529"/>
            <a:chExt cx="185361" cy="185359"/>
          </a:xfrm>
        </p:grpSpPr>
        <p:sp>
          <p:nvSpPr>
            <p:cNvPr id="202" name="Прямоугольник 201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04" name="Прямоугольник 203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Шеврон 204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06" name="Google Shape;360;g1502a66fd60_0_315"/>
          <p:cNvSpPr/>
          <p:nvPr/>
        </p:nvSpPr>
        <p:spPr>
          <a:xfrm>
            <a:off x="9412522" y="3705944"/>
            <a:ext cx="2570779" cy="21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Новая система организации молодежной политики</a:t>
            </a:r>
          </a:p>
          <a:p>
            <a:pPr lvl="0">
              <a:spcAft>
                <a:spcPts val="200"/>
              </a:spcAft>
              <a:buClr>
                <a:srgbClr val="00B050"/>
              </a:buClr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Включение студентов в управление, трансформация студенческих сообществ </a:t>
            </a:r>
          </a:p>
          <a:p>
            <a:pPr marL="1100" lvl="0">
              <a:lnSpc>
                <a:spcPct val="114000"/>
              </a:lnSpc>
              <a:spcBef>
                <a:spcPts val="1200"/>
              </a:spcBef>
              <a:spcAft>
                <a:spcPts val="300"/>
              </a:spcAft>
              <a:buSzPts val="1400"/>
              <a:defRPr/>
            </a:pPr>
            <a:r>
              <a:rPr lang="ru-RU" sz="1100" kern="0" dirty="0" err="1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Цифровизация</a:t>
            </a: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образовательного процесса</a:t>
            </a:r>
          </a:p>
          <a:p>
            <a:pPr lvl="0">
              <a:buClr>
                <a:srgbClr val="00B050"/>
              </a:buClr>
              <a:buSzPts val="1400"/>
              <a:defRPr/>
            </a:pP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Цифровые кафедры (650 студентов/23 программы), информационно-образовательный портал для индивидуализации обучения </a:t>
            </a:r>
            <a:br>
              <a:rPr lang="en-US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 проектной деятельности, интерактивный </a:t>
            </a:r>
            <a:r>
              <a:rPr lang="ru-RU" sz="9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EdTech</a:t>
            </a: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-компас, </a:t>
            </a:r>
            <a:br>
              <a:rPr lang="en-US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9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CRM-система, 15 VR-тренажеров</a:t>
            </a:r>
          </a:p>
          <a:p>
            <a:pPr lvl="0">
              <a:buClr>
                <a:srgbClr val="00B050"/>
              </a:buClr>
              <a:buSzPts val="1400"/>
              <a:defRPr/>
            </a:pPr>
            <a:endParaRPr kumimoji="0" lang="ru-RU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209" name="Группа 208"/>
          <p:cNvGrpSpPr/>
          <p:nvPr/>
        </p:nvGrpSpPr>
        <p:grpSpPr>
          <a:xfrm>
            <a:off x="6558139" y="4742154"/>
            <a:ext cx="185361" cy="185359"/>
            <a:chOff x="6235713" y="1794529"/>
            <a:chExt cx="185361" cy="185359"/>
          </a:xfrm>
        </p:grpSpPr>
        <p:sp>
          <p:nvSpPr>
            <p:cNvPr id="210" name="Прямоугольник 209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Шеврон 211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6558139" y="5728371"/>
            <a:ext cx="185361" cy="185359"/>
            <a:chOff x="6235713" y="1794529"/>
            <a:chExt cx="185361" cy="185359"/>
          </a:xfrm>
        </p:grpSpPr>
        <p:sp>
          <p:nvSpPr>
            <p:cNvPr id="215" name="Прямоугольник 214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16" name="Прямоугольник 215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Шеврон 216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8" name="Группа 217"/>
          <p:cNvGrpSpPr/>
          <p:nvPr/>
        </p:nvGrpSpPr>
        <p:grpSpPr>
          <a:xfrm>
            <a:off x="9231873" y="3761075"/>
            <a:ext cx="185361" cy="185359"/>
            <a:chOff x="6235713" y="1794529"/>
            <a:chExt cx="185361" cy="185359"/>
          </a:xfrm>
        </p:grpSpPr>
        <p:sp>
          <p:nvSpPr>
            <p:cNvPr id="219" name="Прямоугольник 21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Шеврон 22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Группа 221"/>
          <p:cNvGrpSpPr/>
          <p:nvPr/>
        </p:nvGrpSpPr>
        <p:grpSpPr>
          <a:xfrm>
            <a:off x="9231873" y="4632452"/>
            <a:ext cx="185361" cy="185359"/>
            <a:chOff x="6235713" y="1794529"/>
            <a:chExt cx="185361" cy="185359"/>
          </a:xfrm>
        </p:grpSpPr>
        <p:sp>
          <p:nvSpPr>
            <p:cNvPr id="223" name="Прямоугольник 222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Шеврон 224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36" name="TextBox 235"/>
          <p:cNvSpPr txBox="1"/>
          <p:nvPr/>
        </p:nvSpPr>
        <p:spPr>
          <a:xfrm>
            <a:off x="6460785" y="1293864"/>
            <a:ext cx="15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РЕЗУЛЬТАТЫ</a:t>
            </a:r>
          </a:p>
        </p:txBody>
      </p:sp>
      <p:grpSp>
        <p:nvGrpSpPr>
          <p:cNvPr id="242" name="Группа 241"/>
          <p:cNvGrpSpPr/>
          <p:nvPr/>
        </p:nvGrpSpPr>
        <p:grpSpPr>
          <a:xfrm>
            <a:off x="6558139" y="2640435"/>
            <a:ext cx="185361" cy="185359"/>
            <a:chOff x="6235713" y="1794529"/>
            <a:chExt cx="185361" cy="18535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244" name="Прямоугольник 243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Шеврон 244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2666756" y="3419009"/>
            <a:ext cx="207161" cy="81265"/>
            <a:chOff x="4528951" y="1942644"/>
            <a:chExt cx="207161" cy="81265"/>
          </a:xfrm>
        </p:grpSpPr>
        <p:cxnSp>
          <p:nvCxnSpPr>
            <p:cNvPr id="247" name="Прямая соединительная линия 246"/>
            <p:cNvCxnSpPr/>
            <p:nvPr/>
          </p:nvCxnSpPr>
          <p:spPr>
            <a:xfrm>
              <a:off x="4528951" y="1983276"/>
              <a:ext cx="136633" cy="0"/>
            </a:xfrm>
            <a:prstGeom prst="line">
              <a:avLst/>
            </a:prstGeom>
            <a:ln w="12700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Шеврон 248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1" name="Группа 250"/>
          <p:cNvGrpSpPr/>
          <p:nvPr/>
        </p:nvGrpSpPr>
        <p:grpSpPr>
          <a:xfrm>
            <a:off x="2666756" y="3875998"/>
            <a:ext cx="207161" cy="81265"/>
            <a:chOff x="4528951" y="1942644"/>
            <a:chExt cx="207161" cy="81265"/>
          </a:xfrm>
        </p:grpSpPr>
        <p:cxnSp>
          <p:nvCxnSpPr>
            <p:cNvPr id="252" name="Прямая соединительная линия 251"/>
            <p:cNvCxnSpPr/>
            <p:nvPr/>
          </p:nvCxnSpPr>
          <p:spPr>
            <a:xfrm>
              <a:off x="4528951" y="1983276"/>
              <a:ext cx="136633" cy="0"/>
            </a:xfrm>
            <a:prstGeom prst="line">
              <a:avLst/>
            </a:prstGeom>
            <a:ln w="12700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Шеврон 25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2666756" y="4334416"/>
            <a:ext cx="207161" cy="81265"/>
            <a:chOff x="4528951" y="1942644"/>
            <a:chExt cx="207161" cy="81265"/>
          </a:xfrm>
        </p:grpSpPr>
        <p:cxnSp>
          <p:nvCxnSpPr>
            <p:cNvPr id="255" name="Прямая соединительная линия 254"/>
            <p:cNvCxnSpPr/>
            <p:nvPr/>
          </p:nvCxnSpPr>
          <p:spPr>
            <a:xfrm>
              <a:off x="4528951" y="1983276"/>
              <a:ext cx="136633" cy="0"/>
            </a:xfrm>
            <a:prstGeom prst="line">
              <a:avLst/>
            </a:prstGeom>
            <a:ln w="12700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Шеврон 255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7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ик 120"/>
          <p:cNvSpPr/>
          <p:nvPr/>
        </p:nvSpPr>
        <p:spPr>
          <a:xfrm rot="5400000">
            <a:off x="5093465" y="4609478"/>
            <a:ext cx="2113445" cy="2350430"/>
          </a:xfrm>
          <a:prstGeom prst="rect">
            <a:avLst/>
          </a:prstGeom>
          <a:gradFill>
            <a:gsLst>
              <a:gs pos="0">
                <a:srgbClr val="D1F5D8">
                  <a:alpha val="74000"/>
                </a:srgbClr>
              </a:gs>
              <a:gs pos="100000">
                <a:srgbClr val="D1F5D8">
                  <a:alpha val="0"/>
                  <a:lumMod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2740538" y="4468619"/>
            <a:ext cx="1818071" cy="2350432"/>
          </a:xfrm>
          <a:prstGeom prst="rect">
            <a:avLst/>
          </a:prstGeom>
          <a:gradFill>
            <a:gsLst>
              <a:gs pos="0">
                <a:srgbClr val="E0E3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Блок-схема: процесс 122"/>
          <p:cNvSpPr/>
          <p:nvPr/>
        </p:nvSpPr>
        <p:spPr>
          <a:xfrm>
            <a:off x="7447003" y="4685461"/>
            <a:ext cx="2350431" cy="2347746"/>
          </a:xfrm>
          <a:prstGeom prst="flowChartProcess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5093465" y="1833747"/>
            <a:ext cx="2113445" cy="2350430"/>
          </a:xfrm>
          <a:prstGeom prst="rect">
            <a:avLst/>
          </a:prstGeom>
          <a:gradFill>
            <a:gsLst>
              <a:gs pos="0">
                <a:srgbClr val="D1F5D8">
                  <a:alpha val="74000"/>
                </a:srgbClr>
              </a:gs>
              <a:gs pos="100000">
                <a:srgbClr val="D1F5D8">
                  <a:alpha val="0"/>
                  <a:lumMod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 rot="5400000">
            <a:off x="2740538" y="1692888"/>
            <a:ext cx="1818071" cy="2350432"/>
          </a:xfrm>
          <a:prstGeom prst="rect">
            <a:avLst/>
          </a:prstGeom>
          <a:gradFill>
            <a:gsLst>
              <a:gs pos="0">
                <a:srgbClr val="E0E3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Блок-схема: процесс 156"/>
          <p:cNvSpPr/>
          <p:nvPr/>
        </p:nvSpPr>
        <p:spPr>
          <a:xfrm>
            <a:off x="7447003" y="1946819"/>
            <a:ext cx="2350431" cy="2347746"/>
          </a:xfrm>
          <a:prstGeom prst="flowChartProcess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с двумя усеченными противолежащими углами 207"/>
          <p:cNvSpPr/>
          <p:nvPr/>
        </p:nvSpPr>
        <p:spPr>
          <a:xfrm>
            <a:off x="4976518" y="2514670"/>
            <a:ext cx="2344093" cy="2283337"/>
          </a:xfrm>
          <a:prstGeom prst="snip2DiagRect">
            <a:avLst>
              <a:gd name="adj1" fmla="val 0"/>
              <a:gd name="adj2" fmla="val 366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с двумя усеченными противолежащими углами 212"/>
          <p:cNvSpPr/>
          <p:nvPr/>
        </p:nvSpPr>
        <p:spPr>
          <a:xfrm>
            <a:off x="7445102" y="2514670"/>
            <a:ext cx="2344093" cy="2283337"/>
          </a:xfrm>
          <a:prstGeom prst="snip2DiagRect">
            <a:avLst>
              <a:gd name="adj1" fmla="val 0"/>
              <a:gd name="adj2" fmla="val 366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с двумя усеченными противолежащими углами 206"/>
          <p:cNvSpPr/>
          <p:nvPr/>
        </p:nvSpPr>
        <p:spPr>
          <a:xfrm>
            <a:off x="2474356" y="2514670"/>
            <a:ext cx="2344093" cy="2283337"/>
          </a:xfrm>
          <a:prstGeom prst="snip2DiagRect">
            <a:avLst>
              <a:gd name="adj1" fmla="val 0"/>
              <a:gd name="adj2" fmla="val 366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1" name="Группа 290"/>
          <p:cNvGrpSpPr/>
          <p:nvPr/>
        </p:nvGrpSpPr>
        <p:grpSpPr>
          <a:xfrm flipH="1">
            <a:off x="9830768" y="3110998"/>
            <a:ext cx="2361232" cy="780016"/>
            <a:chOff x="74647" y="2811059"/>
            <a:chExt cx="2366716" cy="780016"/>
          </a:xfrm>
        </p:grpSpPr>
        <p:sp>
          <p:nvSpPr>
            <p:cNvPr id="292" name="Пятиугольник 291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Шеврон 292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4" name="Группа 293"/>
          <p:cNvGrpSpPr/>
          <p:nvPr/>
        </p:nvGrpSpPr>
        <p:grpSpPr>
          <a:xfrm flipH="1">
            <a:off x="9830768" y="4102007"/>
            <a:ext cx="2361232" cy="780016"/>
            <a:chOff x="74647" y="2811059"/>
            <a:chExt cx="2366716" cy="780016"/>
          </a:xfrm>
        </p:grpSpPr>
        <p:sp>
          <p:nvSpPr>
            <p:cNvPr id="295" name="Пятиугольник 294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Шеврон 295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7" name="Группа 296"/>
          <p:cNvGrpSpPr/>
          <p:nvPr/>
        </p:nvGrpSpPr>
        <p:grpSpPr>
          <a:xfrm flipH="1">
            <a:off x="9830768" y="5018540"/>
            <a:ext cx="2361232" cy="780016"/>
            <a:chOff x="74647" y="2811059"/>
            <a:chExt cx="2366716" cy="780016"/>
          </a:xfrm>
        </p:grpSpPr>
        <p:sp>
          <p:nvSpPr>
            <p:cNvPr id="298" name="Пятиугольник 297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Шеврон 298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76" name="Группа 275"/>
          <p:cNvGrpSpPr/>
          <p:nvPr/>
        </p:nvGrpSpPr>
        <p:grpSpPr>
          <a:xfrm flipH="1">
            <a:off x="9830768" y="2156312"/>
            <a:ext cx="2361232" cy="780016"/>
            <a:chOff x="74647" y="2811059"/>
            <a:chExt cx="2366716" cy="780016"/>
          </a:xfrm>
        </p:grpSpPr>
        <p:sp>
          <p:nvSpPr>
            <p:cNvPr id="277" name="Пятиугольник 276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Шеврон 277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3" name="Прямоугольник с двумя усеченными противолежащими углами 172"/>
          <p:cNvSpPr/>
          <p:nvPr/>
        </p:nvSpPr>
        <p:spPr>
          <a:xfrm rot="10800000" flipH="1">
            <a:off x="9125732" y="2679626"/>
            <a:ext cx="576031" cy="1927429"/>
          </a:xfrm>
          <a:prstGeom prst="snip2DiagRect">
            <a:avLst>
              <a:gd name="adj1" fmla="val 0"/>
              <a:gd name="adj2" fmla="val 2505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6" name="Группа 245"/>
          <p:cNvGrpSpPr/>
          <p:nvPr/>
        </p:nvGrpSpPr>
        <p:grpSpPr>
          <a:xfrm>
            <a:off x="74647" y="3160862"/>
            <a:ext cx="2366716" cy="780016"/>
            <a:chOff x="74647" y="2811059"/>
            <a:chExt cx="2366716" cy="780016"/>
          </a:xfrm>
        </p:grpSpPr>
        <p:sp>
          <p:nvSpPr>
            <p:cNvPr id="247" name="Пятиугольник 246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Шеврон 247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74647" y="4065685"/>
            <a:ext cx="2366716" cy="780016"/>
            <a:chOff x="74647" y="2811059"/>
            <a:chExt cx="2366716" cy="780016"/>
          </a:xfrm>
        </p:grpSpPr>
        <p:sp>
          <p:nvSpPr>
            <p:cNvPr id="250" name="Пятиугольник 249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Шеврон 250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2" name="Группа 251"/>
          <p:cNvGrpSpPr/>
          <p:nvPr/>
        </p:nvGrpSpPr>
        <p:grpSpPr>
          <a:xfrm>
            <a:off x="74647" y="5015565"/>
            <a:ext cx="2366716" cy="780016"/>
            <a:chOff x="74647" y="2811059"/>
            <a:chExt cx="2366716" cy="780016"/>
          </a:xfrm>
        </p:grpSpPr>
        <p:sp>
          <p:nvSpPr>
            <p:cNvPr id="253" name="Пятиугольник 252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Шеврон 253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0" name="Прямоугольник с двумя усеченными противолежащими углами 189"/>
          <p:cNvSpPr/>
          <p:nvPr/>
        </p:nvSpPr>
        <p:spPr>
          <a:xfrm rot="10800000" flipH="1">
            <a:off x="4076892" y="2679626"/>
            <a:ext cx="576031" cy="1925620"/>
          </a:xfrm>
          <a:prstGeom prst="snip2DiagRect">
            <a:avLst>
              <a:gd name="adj1" fmla="val 0"/>
              <a:gd name="adj2" fmla="val 25059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" name="Группа 244"/>
          <p:cNvGrpSpPr/>
          <p:nvPr/>
        </p:nvGrpSpPr>
        <p:grpSpPr>
          <a:xfrm>
            <a:off x="74647" y="2156312"/>
            <a:ext cx="2366716" cy="780016"/>
            <a:chOff x="74647" y="2811059"/>
            <a:chExt cx="2366716" cy="780016"/>
          </a:xfrm>
        </p:grpSpPr>
        <p:sp>
          <p:nvSpPr>
            <p:cNvPr id="119" name="Пятиугольник 118"/>
            <p:cNvSpPr/>
            <p:nvPr/>
          </p:nvSpPr>
          <p:spPr>
            <a:xfrm rot="10800000" flipH="1">
              <a:off x="74647" y="2811059"/>
              <a:ext cx="2299717" cy="780016"/>
            </a:xfrm>
            <a:prstGeom prst="homePlate">
              <a:avLst>
                <a:gd name="adj" fmla="val 35523"/>
              </a:avLst>
            </a:prstGeom>
            <a:gradFill>
              <a:gsLst>
                <a:gs pos="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  <a:alpha val="9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Шеврон 18"/>
            <p:cNvSpPr/>
            <p:nvPr/>
          </p:nvSpPr>
          <p:spPr>
            <a:xfrm>
              <a:off x="2124500" y="2811059"/>
              <a:ext cx="316863" cy="780016"/>
            </a:xfrm>
            <a:prstGeom prst="chevron">
              <a:avLst>
                <a:gd name="adj" fmla="val 89039"/>
              </a:avLst>
            </a:prstGeom>
            <a:solidFill>
              <a:srgbClr val="F3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22057" cy="10480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raphik LC Black" panose="020B0A03030202060203" pitchFamily="34" charset="0"/>
              </a:rPr>
              <a:t>Достижение целевой модели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6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21143" y="1625408"/>
            <a:ext cx="210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B2938"/>
                </a:solidFill>
                <a:effectLst/>
                <a:uLnTx/>
                <a:uFillTx/>
                <a:latin typeface="Graphik LC Black" panose="020B0A03030202060203" pitchFamily="34" charset="0"/>
              </a:rPr>
              <a:t>ФОКУСЫ ТРАНСФОРМАЦИИ</a:t>
            </a:r>
          </a:p>
        </p:txBody>
      </p:sp>
      <p:sp>
        <p:nvSpPr>
          <p:cNvPr id="195" name="Прямоугольник 194"/>
          <p:cNvSpPr/>
          <p:nvPr/>
        </p:nvSpPr>
        <p:spPr>
          <a:xfrm>
            <a:off x="10016303" y="2223155"/>
            <a:ext cx="1704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50" dirty="0">
                <a:latin typeface="Graphik LC Bold" panose="020B0803030202060203" pitchFamily="34" charset="0"/>
              </a:rPr>
              <a:t>Управление образовательной деятельностью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016303" y="3189382"/>
            <a:ext cx="1947774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Делегирование полномочий, ресурсов, ответственности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10016303" y="4168850"/>
            <a:ext cx="1640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Социальная активность студентов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10016303" y="5085383"/>
            <a:ext cx="1704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50" dirty="0">
                <a:latin typeface="Graphik LC Bold" panose="020B0803030202060203" pitchFamily="34" charset="0"/>
              </a:rPr>
              <a:t>О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ткрытая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 коммуникационная среда</a:t>
            </a:r>
          </a:p>
        </p:txBody>
      </p:sp>
      <p:sp>
        <p:nvSpPr>
          <p:cNvPr id="205" name="Google Shape;419;g1502a66fd60_0_643"/>
          <p:cNvSpPr/>
          <p:nvPr/>
        </p:nvSpPr>
        <p:spPr>
          <a:xfrm>
            <a:off x="2589556" y="5350314"/>
            <a:ext cx="2190418" cy="42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ru-RU" b="1" kern="0" dirty="0">
                <a:solidFill>
                  <a:srgbClr val="202D62"/>
                </a:solidFill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&gt; 250</a:t>
            </a:r>
            <a:r>
              <a:rPr lang="ru-RU" kern="0" dirty="0">
                <a:solidFill>
                  <a:srgbClr val="202D62"/>
                </a:solidFill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lang="ru-RU" sz="1000" kern="0" dirty="0">
                <a:solidFill>
                  <a:srgbClr val="000000"/>
                </a:solidFill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исследователей</a:t>
            </a:r>
          </a:p>
        </p:txBody>
      </p:sp>
      <p:sp>
        <p:nvSpPr>
          <p:cNvPr id="209" name="Google Shape;419;g1502a66fd60_0_643"/>
          <p:cNvSpPr/>
          <p:nvPr/>
        </p:nvSpPr>
        <p:spPr>
          <a:xfrm>
            <a:off x="2586331" y="5019551"/>
            <a:ext cx="2300675" cy="5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Calibri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202D62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&gt; 530 </a:t>
            </a:r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млн руб.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НИОКР</a:t>
            </a:r>
            <a:endParaRPr kumimoji="0" sz="1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10014114" y="1625408"/>
            <a:ext cx="217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B2938"/>
                </a:solidFill>
                <a:effectLst/>
                <a:uLnTx/>
                <a:uFillTx/>
                <a:latin typeface="Graphik LC Black" panose="020B0A03030202060203" pitchFamily="34" charset="0"/>
              </a:rPr>
              <a:t>ФОКУСЫ ТРАНСФОРМАЦИИ</a:t>
            </a:r>
          </a:p>
        </p:txBody>
      </p:sp>
      <p:sp>
        <p:nvSpPr>
          <p:cNvPr id="218" name="Google Shape;419;g1502a66fd60_0_643"/>
          <p:cNvSpPr/>
          <p:nvPr/>
        </p:nvSpPr>
        <p:spPr>
          <a:xfrm>
            <a:off x="5068627" y="5335242"/>
            <a:ext cx="2182339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ru-RU" b="1" kern="0" dirty="0">
                <a:solidFill>
                  <a:schemeClr val="accent2"/>
                </a:solidFill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&gt; 180</a:t>
            </a:r>
            <a:r>
              <a:rPr lang="ru-RU" kern="0" dirty="0">
                <a:solidFill>
                  <a:schemeClr val="accent2"/>
                </a:solidFill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lang="ru-RU" sz="1000" kern="0" dirty="0">
                <a:solidFill>
                  <a:srgbClr val="000000"/>
                </a:solidFill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</a:t>
            </a:r>
            <a:r>
              <a:rPr kumimoji="0" lang="ru-RU" sz="1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сследователей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72" name="Прямоугольник с двумя усеченными противолежащими углами 171"/>
          <p:cNvSpPr/>
          <p:nvPr/>
        </p:nvSpPr>
        <p:spPr>
          <a:xfrm rot="16200000" flipH="1">
            <a:off x="5912217" y="3545503"/>
            <a:ext cx="420974" cy="1702130"/>
          </a:xfrm>
          <a:prstGeom prst="snip2DiagRect">
            <a:avLst>
              <a:gd name="adj1" fmla="val 0"/>
              <a:gd name="adj2" fmla="val 36083"/>
            </a:avLst>
          </a:prstGeom>
          <a:solidFill>
            <a:schemeClr val="bg1"/>
          </a:solidFill>
          <a:ln w="12700">
            <a:noFill/>
          </a:ln>
          <a:effectLst>
            <a:outerShdw blurRad="114300" dist="12700" dir="6000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Google Shape;419;g1502a66fd60_0_643"/>
          <p:cNvSpPr/>
          <p:nvPr/>
        </p:nvSpPr>
        <p:spPr>
          <a:xfrm>
            <a:off x="5082375" y="5001991"/>
            <a:ext cx="2034289" cy="38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92D050"/>
              </a:buClr>
              <a:buSzPts val="1800"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&gt; 500 </a:t>
            </a:r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млн </a:t>
            </a:r>
            <a:r>
              <a:rPr kumimoji="0" lang="ru-RU" sz="1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руб</a:t>
            </a: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. НИОКР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Calibri"/>
              <a:buNone/>
              <a:tabLst/>
              <a:defRPr/>
            </a:pPr>
            <a:endParaRPr kumimoji="0" sz="1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67" name="Прямоугольник с двумя усеченными противолежащими углами 266"/>
          <p:cNvSpPr/>
          <p:nvPr/>
        </p:nvSpPr>
        <p:spPr>
          <a:xfrm>
            <a:off x="5334560" y="4248825"/>
            <a:ext cx="1576288" cy="295484"/>
          </a:xfrm>
          <a:prstGeom prst="snip2DiagRect">
            <a:avLst>
              <a:gd name="adj1" fmla="val 0"/>
              <a:gd name="adj2" fmla="val 37112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5271639" y="2679626"/>
            <a:ext cx="521149" cy="1396568"/>
            <a:chOff x="5271639" y="2927111"/>
            <a:chExt cx="521149" cy="1396568"/>
          </a:xfrm>
        </p:grpSpPr>
        <p:sp>
          <p:nvSpPr>
            <p:cNvPr id="168" name="Прямоугольник с двумя усеченными противолежащими углами 167"/>
            <p:cNvSpPr/>
            <p:nvPr/>
          </p:nvSpPr>
          <p:spPr>
            <a:xfrm rot="10800000" flipH="1">
              <a:off x="5271639" y="2927111"/>
              <a:ext cx="521149" cy="1396568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5" name="Группа 264"/>
            <p:cNvGrpSpPr/>
            <p:nvPr/>
          </p:nvGrpSpPr>
          <p:grpSpPr>
            <a:xfrm>
              <a:off x="5335373" y="2989771"/>
              <a:ext cx="393681" cy="1271249"/>
              <a:chOff x="5431927" y="3969017"/>
              <a:chExt cx="393681" cy="1271249"/>
            </a:xfrm>
          </p:grpSpPr>
          <p:sp>
            <p:nvSpPr>
              <p:cNvPr id="261" name="Прямоугольник с двумя усеченными противолежащими углами 260"/>
              <p:cNvSpPr/>
              <p:nvPr/>
            </p:nvSpPr>
            <p:spPr>
              <a:xfrm rot="16200000">
                <a:off x="4993143" y="4407801"/>
                <a:ext cx="1271249" cy="393681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 rot="16200000">
                <a:off x="4985119" y="4478244"/>
                <a:ext cx="1262747" cy="2473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dirty="0">
                    <a:solidFill>
                      <a:schemeClr val="tx1"/>
                    </a:solidFill>
                    <a:latin typeface="Graphik LC Regular" panose="020B0503030202060203" pitchFamily="34" charset="0"/>
                  </a:rPr>
                  <a:t>РФП</a:t>
                </a:r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5862128" y="3007303"/>
            <a:ext cx="521149" cy="1094703"/>
            <a:chOff x="5867491" y="3228975"/>
            <a:chExt cx="521149" cy="1094703"/>
          </a:xfrm>
        </p:grpSpPr>
        <p:sp>
          <p:nvSpPr>
            <p:cNvPr id="169" name="Прямоугольник с двумя усеченными противолежащими углами 168"/>
            <p:cNvSpPr/>
            <p:nvPr/>
          </p:nvSpPr>
          <p:spPr>
            <a:xfrm rot="10800000" flipH="1">
              <a:off x="5867491" y="3228975"/>
              <a:ext cx="521149" cy="1094703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5931225" y="3281602"/>
              <a:ext cx="393681" cy="989448"/>
              <a:chOff x="6003269" y="4273245"/>
              <a:chExt cx="393681" cy="989448"/>
            </a:xfrm>
          </p:grpSpPr>
          <p:sp>
            <p:nvSpPr>
              <p:cNvPr id="262" name="Прямоугольник с двумя усеченными противолежащими углами 261"/>
              <p:cNvSpPr/>
              <p:nvPr/>
            </p:nvSpPr>
            <p:spPr>
              <a:xfrm rot="16200000">
                <a:off x="5716600" y="4559914"/>
                <a:ext cx="967020" cy="393681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 rot="16200000">
                <a:off x="5706156" y="4651281"/>
                <a:ext cx="987908" cy="2349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raphik LC Regular" panose="020B0503030202060203" pitchFamily="34" charset="0"/>
                  </a:rPr>
                  <a:t>Материалы</a:t>
                </a:r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452618" y="3007303"/>
            <a:ext cx="521149" cy="1094703"/>
            <a:chOff x="6452618" y="3228975"/>
            <a:chExt cx="521149" cy="1094703"/>
          </a:xfrm>
        </p:grpSpPr>
        <p:sp>
          <p:nvSpPr>
            <p:cNvPr id="170" name="Прямоугольник с двумя усеченными противолежащими углами 169"/>
            <p:cNvSpPr/>
            <p:nvPr/>
          </p:nvSpPr>
          <p:spPr>
            <a:xfrm rot="10800000" flipH="1">
              <a:off x="6452618" y="3228975"/>
              <a:ext cx="521149" cy="1094703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6" name="Группа 265"/>
            <p:cNvGrpSpPr/>
            <p:nvPr/>
          </p:nvGrpSpPr>
          <p:grpSpPr>
            <a:xfrm>
              <a:off x="6516352" y="3267663"/>
              <a:ext cx="393681" cy="1017326"/>
              <a:chOff x="6544669" y="4259883"/>
              <a:chExt cx="393681" cy="1017326"/>
            </a:xfrm>
          </p:grpSpPr>
          <p:sp>
            <p:nvSpPr>
              <p:cNvPr id="263" name="Прямоугольник с двумя усеченными противолежащими углами 262"/>
              <p:cNvSpPr/>
              <p:nvPr/>
            </p:nvSpPr>
            <p:spPr>
              <a:xfrm rot="16200000">
                <a:off x="6258000" y="4559914"/>
                <a:ext cx="967020" cy="393681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 rot="16200000">
                <a:off x="6232847" y="4615398"/>
                <a:ext cx="1017326" cy="30629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raphik LC Regular" panose="020B0503030202060203" pitchFamily="34" charset="0"/>
                  </a:rPr>
                  <a:t>Лучевая терапия</a:t>
                </a:r>
              </a:p>
            </p:txBody>
          </p:sp>
        </p:grpSp>
      </p:grpSp>
      <p:sp>
        <p:nvSpPr>
          <p:cNvPr id="222" name="Прямоугольник 221"/>
          <p:cNvSpPr/>
          <p:nvPr/>
        </p:nvSpPr>
        <p:spPr>
          <a:xfrm>
            <a:off x="5572067" y="4268787"/>
            <a:ext cx="1100244" cy="25556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Трансляция</a:t>
            </a:r>
          </a:p>
        </p:txBody>
      </p:sp>
      <p:sp>
        <p:nvSpPr>
          <p:cNvPr id="229" name="Google Shape;419;g1502a66fd60_0_643"/>
          <p:cNvSpPr/>
          <p:nvPr/>
        </p:nvSpPr>
        <p:spPr>
          <a:xfrm>
            <a:off x="7569853" y="5001991"/>
            <a:ext cx="2051336" cy="39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Calibri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515251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&gt;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15251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250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515251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студентов</a:t>
            </a:r>
            <a:endParaRPr kumimoji="0" sz="1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30" name="Google Shape;419;g1502a66fd60_0_643"/>
          <p:cNvSpPr/>
          <p:nvPr/>
        </p:nvSpPr>
        <p:spPr>
          <a:xfrm>
            <a:off x="7774577" y="5298820"/>
            <a:ext cx="2176951" cy="39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Calibri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515251"/>
                </a:solidFill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10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программ</a:t>
            </a:r>
            <a:endParaRPr kumimoji="0" sz="1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205589" y="2323182"/>
            <a:ext cx="198590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150" dirty="0" err="1">
                <a:latin typeface="Graphik LC Bold" panose="020B0803030202060203" pitchFamily="34" charset="0"/>
              </a:rPr>
              <a:t>Продуктово</a:t>
            </a:r>
            <a:r>
              <a:rPr lang="ru-RU" sz="1150" dirty="0">
                <a:latin typeface="Graphik LC Bold" panose="020B0803030202060203" pitchFamily="34" charset="0"/>
              </a:rPr>
              <a:t>-инвестиционная логика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7168" y="3135371"/>
            <a:ext cx="2124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150" dirty="0" err="1">
                <a:latin typeface="Graphik LC Bold" panose="020B0803030202060203" pitchFamily="34" charset="0"/>
              </a:rPr>
              <a:t>Data-driven</a:t>
            </a:r>
            <a:r>
              <a:rPr lang="ru-RU" sz="1150" dirty="0">
                <a:latin typeface="Graphik LC Bold" panose="020B0803030202060203" pitchFamily="34" charset="0"/>
              </a:rPr>
              <a:t> </a:t>
            </a:r>
            <a:r>
              <a:rPr lang="ru-RU" sz="1150" dirty="0" err="1">
                <a:latin typeface="Graphik LC Bold" panose="020B0803030202060203" pitchFamily="34" charset="0"/>
              </a:rPr>
              <a:t>university</a:t>
            </a:r>
            <a:endParaRPr lang="ru-RU" sz="1150" dirty="0">
              <a:latin typeface="Graphik LC Bold" panose="020B0803030202060203" pitchFamily="34" charset="0"/>
            </a:endParaRPr>
          </a:p>
          <a:p>
            <a:pPr lvl="0" algn="r">
              <a:defRPr/>
            </a:pPr>
            <a:r>
              <a:rPr lang="ru-RU" sz="1150" dirty="0">
                <a:latin typeface="Graphik LC Bold" panose="020B0803030202060203" pitchFamily="34" charset="0"/>
              </a:rPr>
              <a:t>новые информационно-аналитические инструменты 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205589" y="4195321"/>
            <a:ext cx="1985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150" dirty="0">
                <a:latin typeface="Graphik LC Bold" panose="020B0803030202060203" pitchFamily="34" charset="0"/>
              </a:rPr>
              <a:t>Отечественный </a:t>
            </a:r>
            <a:r>
              <a:rPr lang="en-US" sz="1150" dirty="0" err="1">
                <a:latin typeface="Graphik LC Bold" panose="020B0803030202060203" pitchFamily="34" charset="0"/>
              </a:rPr>
              <a:t>MegaScience</a:t>
            </a:r>
            <a:endParaRPr lang="en-US" sz="1150" dirty="0">
              <a:latin typeface="Graphik LC Bold" panose="020B0803030202060203" pitchFamily="34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250188" y="5082407"/>
            <a:ext cx="1941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Модель и 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оргформа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 взаимодействия </a:t>
            </a:r>
            <a:b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</a:b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с компаниями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2474356" y="1585910"/>
            <a:ext cx="7297790" cy="542996"/>
            <a:chOff x="2474356" y="1708011"/>
            <a:chExt cx="7297790" cy="542996"/>
          </a:xfrm>
        </p:grpSpPr>
        <p:sp>
          <p:nvSpPr>
            <p:cNvPr id="188" name="Прямоугольник с двумя усеченными противолежащими углами 187"/>
            <p:cNvSpPr/>
            <p:nvPr/>
          </p:nvSpPr>
          <p:spPr>
            <a:xfrm>
              <a:off x="4957559" y="1708011"/>
              <a:ext cx="2350434" cy="542996"/>
            </a:xfrm>
            <a:prstGeom prst="snip2DiagRect">
              <a:avLst>
                <a:gd name="adj1" fmla="val 0"/>
                <a:gd name="adj2" fmla="val 24559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Прямоугольник с двумя усеченными противолежащими углами 188"/>
            <p:cNvSpPr/>
            <p:nvPr/>
          </p:nvSpPr>
          <p:spPr>
            <a:xfrm>
              <a:off x="5294609" y="1763711"/>
              <a:ext cx="1968567" cy="431596"/>
            </a:xfrm>
            <a:prstGeom prst="snip2DiagRect">
              <a:avLst>
                <a:gd name="adj1" fmla="val 0"/>
                <a:gd name="adj2" fmla="val 25326"/>
              </a:avLst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с двумя усеченными противолежащими углами 184"/>
            <p:cNvSpPr/>
            <p:nvPr/>
          </p:nvSpPr>
          <p:spPr>
            <a:xfrm>
              <a:off x="2474356" y="1708011"/>
              <a:ext cx="2350434" cy="542996"/>
            </a:xfrm>
            <a:prstGeom prst="snip2DiagRect">
              <a:avLst>
                <a:gd name="adj1" fmla="val 0"/>
                <a:gd name="adj2" fmla="val 24559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рямоугольник с двумя усеченными противолежащими углами 197"/>
            <p:cNvSpPr/>
            <p:nvPr/>
          </p:nvSpPr>
          <p:spPr>
            <a:xfrm>
              <a:off x="7421712" y="1708011"/>
              <a:ext cx="2350434" cy="542996"/>
            </a:xfrm>
            <a:prstGeom prst="snip2DiagRect">
              <a:avLst>
                <a:gd name="adj1" fmla="val 0"/>
                <a:gd name="adj2" fmla="val 24559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Прямоугольник с двумя усеченными противолежащими углами 199"/>
            <p:cNvSpPr/>
            <p:nvPr/>
          </p:nvSpPr>
          <p:spPr>
            <a:xfrm>
              <a:off x="7758762" y="1763711"/>
              <a:ext cx="1968567" cy="431596"/>
            </a:xfrm>
            <a:prstGeom prst="snip2DiagRect">
              <a:avLst>
                <a:gd name="adj1" fmla="val 0"/>
                <a:gd name="adj2" fmla="val 25326"/>
              </a:avLst>
            </a:prstGeom>
            <a:solidFill>
              <a:srgbClr val="51525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с двумя усеченными противолежащими углами 185"/>
            <p:cNvSpPr/>
            <p:nvPr/>
          </p:nvSpPr>
          <p:spPr>
            <a:xfrm>
              <a:off x="2811406" y="1763711"/>
              <a:ext cx="1968567" cy="431596"/>
            </a:xfrm>
            <a:prstGeom prst="snip2DiagRect">
              <a:avLst>
                <a:gd name="adj1" fmla="val 0"/>
                <a:gd name="adj2" fmla="val 25326"/>
              </a:avLst>
            </a:prstGeom>
            <a:solidFill>
              <a:srgbClr val="202D6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2984927" y="1756361"/>
              <a:ext cx="147513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Энергия </a:t>
              </a:r>
              <a:r>
                <a:rPr lang="ru-RU" sz="1100" spc="70" noProof="0" dirty="0">
                  <a:solidFill>
                    <a:schemeClr val="bg1"/>
                  </a:solidFill>
                  <a:latin typeface="Graphik LC Regular" panose="020B0503030202060203" pitchFamily="34" charset="0"/>
                </a:rPr>
                <a:t>б</a:t>
              </a:r>
              <a:r>
                <a:rPr kumimoji="0" lang="ru-RU" sz="1100" i="0" u="none" strike="noStrike" kern="1200" cap="none" spc="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удущего</a:t>
              </a:r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5466519" y="1756361"/>
              <a:ext cx="136900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Инженерия здоровья</a:t>
              </a:r>
            </a:p>
          </p:txBody>
        </p:sp>
        <p:sp>
          <p:nvSpPr>
            <p:cNvPr id="191" name="Прямоугольник 190"/>
            <p:cNvSpPr/>
            <p:nvPr/>
          </p:nvSpPr>
          <p:spPr>
            <a:xfrm>
              <a:off x="7938528" y="1756361"/>
              <a:ext cx="175776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Новое инженерное образование</a:t>
              </a:r>
            </a:p>
          </p:txBody>
        </p:sp>
        <p:grpSp>
          <p:nvGrpSpPr>
            <p:cNvPr id="139" name="Группа 138"/>
            <p:cNvGrpSpPr/>
            <p:nvPr/>
          </p:nvGrpSpPr>
          <p:grpSpPr>
            <a:xfrm>
              <a:off x="2524621" y="1763138"/>
              <a:ext cx="423525" cy="432169"/>
              <a:chOff x="-26057" y="220865"/>
              <a:chExt cx="1209836" cy="1234528"/>
            </a:xfrm>
          </p:grpSpPr>
          <p:grpSp>
            <p:nvGrpSpPr>
              <p:cNvPr id="140" name="Группа 139"/>
              <p:cNvGrpSpPr/>
              <p:nvPr/>
            </p:nvGrpSpPr>
            <p:grpSpPr>
              <a:xfrm>
                <a:off x="-26057" y="220865"/>
                <a:ext cx="1209836" cy="1234528"/>
                <a:chOff x="1363179" y="220865"/>
                <a:chExt cx="1209836" cy="1234528"/>
              </a:xfrm>
            </p:grpSpPr>
            <p:sp>
              <p:nvSpPr>
                <p:cNvPr id="156" name="Прямоугольник с двумя усеченными противолежащими углами 155"/>
                <p:cNvSpPr/>
                <p:nvPr/>
              </p:nvSpPr>
              <p:spPr>
                <a:xfrm>
                  <a:off x="1363179" y="220865"/>
                  <a:ext cx="1209836" cy="1234528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rgbClr val="E0E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8" name="Прямоугольник с двумя усеченными противолежащими углами 157"/>
                <p:cNvSpPr/>
                <p:nvPr/>
              </p:nvSpPr>
              <p:spPr>
                <a:xfrm>
                  <a:off x="1477791" y="337816"/>
                  <a:ext cx="980613" cy="1000627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chemeClr val="bg1"/>
                </a:solidFill>
                <a:ln w="19050">
                  <a:solidFill>
                    <a:srgbClr val="202D6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41" name="Рисунок 140"/>
              <p:cNvPicPr>
                <a:picLocks noChangeAspect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053" y="546059"/>
                <a:ext cx="737862" cy="584141"/>
              </a:xfrm>
              <a:prstGeom prst="rect">
                <a:avLst/>
              </a:prstGeom>
            </p:spPr>
          </p:pic>
        </p:grpSp>
        <p:grpSp>
          <p:nvGrpSpPr>
            <p:cNvPr id="234" name="Группа 233"/>
            <p:cNvGrpSpPr/>
            <p:nvPr/>
          </p:nvGrpSpPr>
          <p:grpSpPr>
            <a:xfrm>
              <a:off x="5007824" y="1763138"/>
              <a:ext cx="423525" cy="432169"/>
              <a:chOff x="1659796" y="900611"/>
              <a:chExt cx="976820" cy="996756"/>
            </a:xfrm>
          </p:grpSpPr>
          <p:grpSp>
            <p:nvGrpSpPr>
              <p:cNvPr id="165" name="Группа 164"/>
              <p:cNvGrpSpPr/>
              <p:nvPr/>
            </p:nvGrpSpPr>
            <p:grpSpPr>
              <a:xfrm>
                <a:off x="1659796" y="900611"/>
                <a:ext cx="976820" cy="996756"/>
                <a:chOff x="1363179" y="220865"/>
                <a:chExt cx="1209836" cy="1234528"/>
              </a:xfrm>
            </p:grpSpPr>
            <p:sp>
              <p:nvSpPr>
                <p:cNvPr id="175" name="Прямоугольник с двумя усеченными противолежащими углами 174"/>
                <p:cNvSpPr/>
                <p:nvPr/>
              </p:nvSpPr>
              <p:spPr>
                <a:xfrm>
                  <a:off x="1363179" y="220865"/>
                  <a:ext cx="1209836" cy="1234528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6" name="Прямоугольник с двумя усеченными противолежащими углами 175"/>
                <p:cNvSpPr/>
                <p:nvPr/>
              </p:nvSpPr>
              <p:spPr>
                <a:xfrm>
                  <a:off x="1477791" y="337816"/>
                  <a:ext cx="980613" cy="1000627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77" name="Рисунок 176"/>
              <p:cNvPicPr>
                <a:picLocks noChangeAspect="1"/>
              </p:cNvPicPr>
              <p:nvPr/>
            </p:nvPicPr>
            <p:blipFill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20238" y="1219651"/>
                <a:ext cx="454125" cy="398713"/>
              </a:xfrm>
              <a:prstGeom prst="rect">
                <a:avLst/>
              </a:prstGeom>
            </p:spPr>
          </p:pic>
        </p:grpSp>
        <p:grpSp>
          <p:nvGrpSpPr>
            <p:cNvPr id="235" name="Группа 234"/>
            <p:cNvGrpSpPr/>
            <p:nvPr/>
          </p:nvGrpSpPr>
          <p:grpSpPr>
            <a:xfrm>
              <a:off x="7471977" y="1763137"/>
              <a:ext cx="423525" cy="432170"/>
              <a:chOff x="2892480" y="900611"/>
              <a:chExt cx="976820" cy="996756"/>
            </a:xfrm>
          </p:grpSpPr>
          <p:grpSp>
            <p:nvGrpSpPr>
              <p:cNvPr id="178" name="Группа 177"/>
              <p:cNvGrpSpPr/>
              <p:nvPr/>
            </p:nvGrpSpPr>
            <p:grpSpPr>
              <a:xfrm>
                <a:off x="2892480" y="900611"/>
                <a:ext cx="976820" cy="996756"/>
                <a:chOff x="1363179" y="220865"/>
                <a:chExt cx="1209836" cy="1234528"/>
              </a:xfrm>
            </p:grpSpPr>
            <p:sp>
              <p:nvSpPr>
                <p:cNvPr id="179" name="Прямоугольник с двумя усеченными противолежащими углами 178"/>
                <p:cNvSpPr/>
                <p:nvPr/>
              </p:nvSpPr>
              <p:spPr>
                <a:xfrm>
                  <a:off x="1363179" y="220865"/>
                  <a:ext cx="1209836" cy="1234528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0" name="Прямоугольник с двумя усеченными противолежащими углами 179"/>
                <p:cNvSpPr/>
                <p:nvPr/>
              </p:nvSpPr>
              <p:spPr>
                <a:xfrm>
                  <a:off x="1477791" y="337816"/>
                  <a:ext cx="980613" cy="1000627"/>
                </a:xfrm>
                <a:prstGeom prst="snip2DiagRect">
                  <a:avLst>
                    <a:gd name="adj1" fmla="val 0"/>
                    <a:gd name="adj2" fmla="val 20758"/>
                  </a:avLst>
                </a:prstGeom>
                <a:solidFill>
                  <a:schemeClr val="bg1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84" name="Рисунок 183"/>
              <p:cNvPicPr>
                <a:picLocks noChangeAspect="1"/>
              </p:cNvPicPr>
              <p:nvPr/>
            </p:nvPicPr>
            <p:blipFill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8704" y="1164408"/>
                <a:ext cx="381694" cy="469163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7562056" y="2681188"/>
            <a:ext cx="1448594" cy="420974"/>
            <a:chOff x="7562056" y="2902860"/>
            <a:chExt cx="1448594" cy="420974"/>
          </a:xfrm>
        </p:grpSpPr>
        <p:sp>
          <p:nvSpPr>
            <p:cNvPr id="174" name="Прямоугольник с двумя усеченными противолежащими углами 173"/>
            <p:cNvSpPr/>
            <p:nvPr/>
          </p:nvSpPr>
          <p:spPr>
            <a:xfrm rot="16200000" flipH="1">
              <a:off x="8075866" y="2389050"/>
              <a:ext cx="420974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Прямоугольник с двумя усеченными противолежащими углами 274"/>
            <p:cNvSpPr/>
            <p:nvPr/>
          </p:nvSpPr>
          <p:spPr>
            <a:xfrm>
              <a:off x="7616273" y="2958454"/>
              <a:ext cx="1340159" cy="309784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Прямоугольник 237"/>
            <p:cNvSpPr/>
            <p:nvPr/>
          </p:nvSpPr>
          <p:spPr>
            <a:xfrm>
              <a:off x="7766804" y="2970420"/>
              <a:ext cx="1039096" cy="285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Дидактика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62056" y="3154795"/>
            <a:ext cx="1448594" cy="420974"/>
            <a:chOff x="7562056" y="3345567"/>
            <a:chExt cx="1448594" cy="420974"/>
          </a:xfrm>
        </p:grpSpPr>
        <p:sp>
          <p:nvSpPr>
            <p:cNvPr id="181" name="Прямоугольник с двумя усеченными противолежащими углами 180"/>
            <p:cNvSpPr/>
            <p:nvPr/>
          </p:nvSpPr>
          <p:spPr>
            <a:xfrm rot="16200000" flipH="1">
              <a:off x="8075866" y="2831757"/>
              <a:ext cx="420974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Прямоугольник с двумя усеченными противолежащими углами 273"/>
            <p:cNvSpPr/>
            <p:nvPr/>
          </p:nvSpPr>
          <p:spPr>
            <a:xfrm>
              <a:off x="7616274" y="3401162"/>
              <a:ext cx="1340159" cy="309784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7768002" y="3409710"/>
              <a:ext cx="1036702" cy="292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Экзокортекс</a:t>
              </a:r>
              <a:endPara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562056" y="3628402"/>
            <a:ext cx="1448594" cy="420974"/>
            <a:chOff x="7562056" y="3811361"/>
            <a:chExt cx="1448594" cy="420974"/>
          </a:xfrm>
        </p:grpSpPr>
        <p:sp>
          <p:nvSpPr>
            <p:cNvPr id="182" name="Прямоугольник с двумя усеченными противолежащими углами 181"/>
            <p:cNvSpPr/>
            <p:nvPr/>
          </p:nvSpPr>
          <p:spPr>
            <a:xfrm rot="16200000" flipH="1">
              <a:off x="8075866" y="3297551"/>
              <a:ext cx="420974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Прямоугольник с двумя усеченными противолежащими углами 272"/>
            <p:cNvSpPr/>
            <p:nvPr/>
          </p:nvSpPr>
          <p:spPr>
            <a:xfrm>
              <a:off x="7616274" y="3866956"/>
              <a:ext cx="1340159" cy="309784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Прямоугольник 239"/>
            <p:cNvSpPr/>
            <p:nvPr/>
          </p:nvSpPr>
          <p:spPr>
            <a:xfrm>
              <a:off x="7766805" y="3869147"/>
              <a:ext cx="1039096" cy="305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Управление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62056" y="4102008"/>
            <a:ext cx="1448594" cy="503238"/>
            <a:chOff x="7562056" y="4323680"/>
            <a:chExt cx="1448594" cy="503238"/>
          </a:xfrm>
        </p:grpSpPr>
        <p:sp>
          <p:nvSpPr>
            <p:cNvPr id="183" name="Прямоугольник с двумя усеченными противолежащими углами 182"/>
            <p:cNvSpPr/>
            <p:nvPr/>
          </p:nvSpPr>
          <p:spPr>
            <a:xfrm rot="16200000" flipH="1">
              <a:off x="8034734" y="3851002"/>
              <a:ext cx="503238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Прямоугольник с двумя усеченными противолежащими углами 271"/>
            <p:cNvSpPr/>
            <p:nvPr/>
          </p:nvSpPr>
          <p:spPr>
            <a:xfrm>
              <a:off x="7616274" y="4378458"/>
              <a:ext cx="1340159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Прямоугольник 240"/>
            <p:cNvSpPr/>
            <p:nvPr/>
          </p:nvSpPr>
          <p:spPr>
            <a:xfrm>
              <a:off x="7654819" y="4378318"/>
              <a:ext cx="1263068" cy="393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Образовательные эксперименты</a:t>
              </a:r>
            </a:p>
          </p:txBody>
        </p:sp>
      </p:grpSp>
      <p:sp>
        <p:nvSpPr>
          <p:cNvPr id="242" name="Прямоугольник 241"/>
          <p:cNvSpPr/>
          <p:nvPr/>
        </p:nvSpPr>
        <p:spPr>
          <a:xfrm rot="16200000">
            <a:off x="8588126" y="3461082"/>
            <a:ext cx="1651243" cy="364516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Мультимодельная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 образовательная среда</a:t>
            </a:r>
          </a:p>
        </p:txBody>
      </p:sp>
      <p:sp>
        <p:nvSpPr>
          <p:cNvPr id="271" name="Прямоугольник с двумя усеченными противолежащими углами 270"/>
          <p:cNvSpPr/>
          <p:nvPr/>
        </p:nvSpPr>
        <p:spPr>
          <a:xfrm rot="5400000">
            <a:off x="8521515" y="3411344"/>
            <a:ext cx="1784465" cy="435346"/>
          </a:xfrm>
          <a:prstGeom prst="snip2DiagRect">
            <a:avLst>
              <a:gd name="adj1" fmla="val 0"/>
              <a:gd name="adj2" fmla="val 23620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2570742" y="2709572"/>
            <a:ext cx="1448594" cy="503238"/>
            <a:chOff x="2570742" y="2931244"/>
            <a:chExt cx="1448594" cy="503238"/>
          </a:xfrm>
        </p:grpSpPr>
        <p:sp>
          <p:nvSpPr>
            <p:cNvPr id="201" name="Прямоугольник с двумя усеченными противолежащими углами 200"/>
            <p:cNvSpPr/>
            <p:nvPr/>
          </p:nvSpPr>
          <p:spPr>
            <a:xfrm rot="16200000" flipH="1">
              <a:off x="3043420" y="2458566"/>
              <a:ext cx="503238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Прямоугольник с двумя усеченными противолежащими углами 256"/>
            <p:cNvSpPr/>
            <p:nvPr/>
          </p:nvSpPr>
          <p:spPr>
            <a:xfrm>
              <a:off x="2615134" y="2986022"/>
              <a:ext cx="1340159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rgbClr val="202D6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Прямоугольник 209"/>
            <p:cNvSpPr/>
            <p:nvPr/>
          </p:nvSpPr>
          <p:spPr>
            <a:xfrm>
              <a:off x="2755041" y="2997463"/>
              <a:ext cx="1056496" cy="3707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Нефтегазовая отрасль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70742" y="3405789"/>
            <a:ext cx="1448594" cy="503238"/>
            <a:chOff x="2570742" y="3535274"/>
            <a:chExt cx="1448594" cy="503238"/>
          </a:xfrm>
        </p:grpSpPr>
        <p:sp>
          <p:nvSpPr>
            <p:cNvPr id="202" name="Прямоугольник с двумя усеченными противолежащими углами 201"/>
            <p:cNvSpPr/>
            <p:nvPr/>
          </p:nvSpPr>
          <p:spPr>
            <a:xfrm rot="16200000" flipH="1">
              <a:off x="3043420" y="3062596"/>
              <a:ext cx="503238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Прямоугольник с двумя усеченными противолежащими углами 258"/>
            <p:cNvSpPr/>
            <p:nvPr/>
          </p:nvSpPr>
          <p:spPr>
            <a:xfrm>
              <a:off x="2624960" y="3590052"/>
              <a:ext cx="1340159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rgbClr val="202D6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781273" y="3583733"/>
              <a:ext cx="1027532" cy="4063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Атомная энергетика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570742" y="4102006"/>
            <a:ext cx="1448594" cy="503238"/>
            <a:chOff x="2570742" y="4183007"/>
            <a:chExt cx="1448594" cy="503238"/>
          </a:xfrm>
        </p:grpSpPr>
        <p:sp>
          <p:nvSpPr>
            <p:cNvPr id="204" name="Прямоугольник с двумя усеченными противолежащими углами 203"/>
            <p:cNvSpPr/>
            <p:nvPr/>
          </p:nvSpPr>
          <p:spPr>
            <a:xfrm rot="16200000" flipH="1">
              <a:off x="3043420" y="3710329"/>
              <a:ext cx="503238" cy="1448594"/>
            </a:xfrm>
            <a:prstGeom prst="snip2DiagRect">
              <a:avLst>
                <a:gd name="adj1" fmla="val 0"/>
                <a:gd name="adj2" fmla="val 3608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Прямоугольник с двумя усеченными противолежащими углами 259"/>
            <p:cNvSpPr/>
            <p:nvPr/>
          </p:nvSpPr>
          <p:spPr>
            <a:xfrm>
              <a:off x="2624960" y="4237786"/>
              <a:ext cx="1340159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rgbClr val="202D62"/>
            </a:solidFill>
            <a:ln w="12700">
              <a:solidFill>
                <a:srgbClr val="202D6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рямоугольник 211"/>
            <p:cNvSpPr/>
            <p:nvPr/>
          </p:nvSpPr>
          <p:spPr>
            <a:xfrm>
              <a:off x="2662885" y="4287539"/>
              <a:ext cx="1264309" cy="294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phik LC Regular" panose="020B0503030202060203" pitchFamily="34" charset="0"/>
                </a:rPr>
                <a:t>Экология</a:t>
              </a:r>
            </a:p>
          </p:txBody>
        </p:sp>
      </p:grpSp>
      <p:sp>
        <p:nvSpPr>
          <p:cNvPr id="215" name="Прямоугольник 214"/>
          <p:cNvSpPr/>
          <p:nvPr/>
        </p:nvSpPr>
        <p:spPr>
          <a:xfrm rot="16200000">
            <a:off x="3652059" y="3613787"/>
            <a:ext cx="1424204" cy="436839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Цифровизация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 ТЭК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237676" y="3943595"/>
            <a:ext cx="114727" cy="128481"/>
            <a:chOff x="3264294" y="4910774"/>
            <a:chExt cx="114727" cy="128481"/>
          </a:xfrm>
        </p:grpSpPr>
        <p:sp>
          <p:nvSpPr>
            <p:cNvPr id="160" name="Шеврон 159"/>
            <p:cNvSpPr/>
            <p:nvPr/>
          </p:nvSpPr>
          <p:spPr>
            <a:xfrm rot="5400000">
              <a:off x="3280418" y="4894650"/>
              <a:ext cx="82479" cy="114727"/>
            </a:xfrm>
            <a:prstGeom prst="chevron">
              <a:avLst>
                <a:gd name="adj" fmla="val 59381"/>
              </a:avLst>
            </a:prstGeom>
            <a:solidFill>
              <a:srgbClr val="202D6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7" name="Шеврон 166"/>
            <p:cNvSpPr/>
            <p:nvPr/>
          </p:nvSpPr>
          <p:spPr>
            <a:xfrm rot="5400000">
              <a:off x="3280418" y="4940652"/>
              <a:ext cx="82479" cy="114727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3237676" y="3248860"/>
            <a:ext cx="114727" cy="128481"/>
            <a:chOff x="3264294" y="4910774"/>
            <a:chExt cx="114727" cy="128481"/>
          </a:xfrm>
        </p:grpSpPr>
        <p:sp>
          <p:nvSpPr>
            <p:cNvPr id="104" name="Шеврон 103"/>
            <p:cNvSpPr/>
            <p:nvPr/>
          </p:nvSpPr>
          <p:spPr>
            <a:xfrm rot="5400000">
              <a:off x="3280418" y="4894650"/>
              <a:ext cx="82479" cy="114727"/>
            </a:xfrm>
            <a:prstGeom prst="chevron">
              <a:avLst>
                <a:gd name="adj" fmla="val 59381"/>
              </a:avLst>
            </a:prstGeom>
            <a:solidFill>
              <a:srgbClr val="202D6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Шеврон 104"/>
            <p:cNvSpPr/>
            <p:nvPr/>
          </p:nvSpPr>
          <p:spPr>
            <a:xfrm rot="5400000">
              <a:off x="3280418" y="4940652"/>
              <a:ext cx="82479" cy="114727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68" name="Прямоугольник с двумя усеченными противолежащими углами 267"/>
          <p:cNvSpPr/>
          <p:nvPr/>
        </p:nvSpPr>
        <p:spPr>
          <a:xfrm rot="5400000">
            <a:off x="3461143" y="3422872"/>
            <a:ext cx="1807527" cy="435346"/>
          </a:xfrm>
          <a:prstGeom prst="snip2DiagRect">
            <a:avLst>
              <a:gd name="adj1" fmla="val 0"/>
              <a:gd name="adj2" fmla="val 29454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" name="Рисунок 20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9" r="36657" b="63055"/>
          <a:stretch/>
        </p:blipFill>
        <p:spPr>
          <a:xfrm>
            <a:off x="4243528" y="2891060"/>
            <a:ext cx="240564" cy="2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1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рямоугольник 156"/>
          <p:cNvSpPr/>
          <p:nvPr/>
        </p:nvSpPr>
        <p:spPr>
          <a:xfrm rot="5400000">
            <a:off x="2093064" y="3245963"/>
            <a:ext cx="5116067" cy="2108007"/>
          </a:xfrm>
          <a:prstGeom prst="rect">
            <a:avLst/>
          </a:prstGeom>
          <a:gradFill>
            <a:gsLst>
              <a:gs pos="0">
                <a:srgbClr val="D1F5D8">
                  <a:alpha val="74000"/>
                </a:srgbClr>
              </a:gs>
              <a:gs pos="100000">
                <a:srgbClr val="D1F5D8">
                  <a:alpha val="0"/>
                  <a:lumMod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Блок-схема: процесс 160"/>
          <p:cNvSpPr/>
          <p:nvPr/>
        </p:nvSpPr>
        <p:spPr>
          <a:xfrm>
            <a:off x="6021768" y="1734107"/>
            <a:ext cx="2107904" cy="5123893"/>
          </a:xfrm>
          <a:prstGeom prst="flowChartProcess">
            <a:avLst/>
          </a:prstGeom>
          <a:gradFill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100000">
                <a:schemeClr val="accent3">
                  <a:lumMod val="20000"/>
                  <a:lumOff val="80000"/>
                  <a:alpha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 rot="5400000">
            <a:off x="-333279" y="3244186"/>
            <a:ext cx="5119400" cy="2108228"/>
          </a:xfrm>
          <a:prstGeom prst="rect">
            <a:avLst/>
          </a:prstGeom>
          <a:gradFill>
            <a:gsLst>
              <a:gs pos="0">
                <a:srgbClr val="E0E3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3273851" y="5099745"/>
            <a:ext cx="339753" cy="0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с двумя усеченными противолежащими углами 81"/>
          <p:cNvSpPr/>
          <p:nvPr/>
        </p:nvSpPr>
        <p:spPr>
          <a:xfrm>
            <a:off x="8450274" y="1638300"/>
            <a:ext cx="3075956" cy="5009523"/>
          </a:xfrm>
          <a:prstGeom prst="snip2DiagRect">
            <a:avLst>
              <a:gd name="adj1" fmla="val 0"/>
              <a:gd name="adj2" fmla="val 5989"/>
            </a:avLst>
          </a:prstGeom>
          <a:solidFill>
            <a:srgbClr val="F2F2F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3" name="Прямая соединительная линия 282"/>
          <p:cNvCxnSpPr/>
          <p:nvPr/>
        </p:nvCxnSpPr>
        <p:spPr>
          <a:xfrm>
            <a:off x="5671818" y="5099745"/>
            <a:ext cx="5854412" cy="0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с двумя усеченными противолежащими углами 80"/>
          <p:cNvSpPr/>
          <p:nvPr/>
        </p:nvSpPr>
        <p:spPr>
          <a:xfrm>
            <a:off x="1184607" y="4344735"/>
            <a:ext cx="2092307" cy="1415636"/>
          </a:xfrm>
          <a:prstGeom prst="snip2DiagRect">
            <a:avLst>
              <a:gd name="adj1" fmla="val 0"/>
              <a:gd name="adj2" fmla="val 14072"/>
            </a:avLst>
          </a:prstGeom>
          <a:solidFill>
            <a:schemeClr val="bg1"/>
          </a:solidFill>
          <a:ln w="12700">
            <a:solidFill>
              <a:srgbClr val="CDD2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с двумя усеченными противолежащими углами 79"/>
          <p:cNvSpPr/>
          <p:nvPr/>
        </p:nvSpPr>
        <p:spPr>
          <a:xfrm>
            <a:off x="3598593" y="4339900"/>
            <a:ext cx="2087999" cy="1420471"/>
          </a:xfrm>
          <a:prstGeom prst="snip2DiagRect">
            <a:avLst>
              <a:gd name="adj1" fmla="val 0"/>
              <a:gd name="adj2" fmla="val 14072"/>
            </a:avLst>
          </a:prstGeom>
          <a:solidFill>
            <a:schemeClr val="bg1"/>
          </a:solidFill>
          <a:ln w="12700">
            <a:solidFill>
              <a:srgbClr val="CDD2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с двумя усеченными противолежащими углами 78"/>
          <p:cNvSpPr/>
          <p:nvPr/>
        </p:nvSpPr>
        <p:spPr>
          <a:xfrm>
            <a:off x="3601136" y="1975426"/>
            <a:ext cx="2093125" cy="1260772"/>
          </a:xfrm>
          <a:prstGeom prst="snip2DiagRect">
            <a:avLst>
              <a:gd name="adj1" fmla="val 0"/>
              <a:gd name="adj2" fmla="val 14072"/>
            </a:avLst>
          </a:prstGeom>
          <a:solidFill>
            <a:schemeClr val="bg1"/>
          </a:solidFill>
          <a:ln w="12700">
            <a:solidFill>
              <a:srgbClr val="CDD2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25145" cy="10480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raphik LC Black" panose="020B0A03030202060203" pitchFamily="34" charset="0"/>
              </a:rPr>
              <a:t>ПРОБЛЕМЫ РЕАЛИЗАЦИИ ПРОГРАММЫ РАЗВИТИЯ 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264501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schemeClr val="tx1"/>
                </a:solidFill>
                <a:latin typeface="Graphik LC Regular" panose="020B0503030202060203" pitchFamily="34" charset="0"/>
              </a:rPr>
              <a:pPr/>
              <a:t>7</a:t>
            </a:fld>
            <a:endParaRPr lang="ru-RU" dirty="0">
              <a:solidFill>
                <a:schemeClr val="tx1"/>
              </a:solidFill>
              <a:latin typeface="Graphik LC Regular" panose="020B0503030202060203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76569" y="1350510"/>
            <a:ext cx="2103966" cy="542996"/>
            <a:chOff x="1247243" y="1348793"/>
            <a:chExt cx="2103966" cy="542996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1247243" y="1348793"/>
              <a:ext cx="2103966" cy="542996"/>
              <a:chOff x="2474356" y="1807582"/>
              <a:chExt cx="2350434" cy="542996"/>
            </a:xfrm>
          </p:grpSpPr>
          <p:sp>
            <p:nvSpPr>
              <p:cNvPr id="68" name="Прямоугольник с двумя усеченными противолежащими углами 67"/>
              <p:cNvSpPr/>
              <p:nvPr/>
            </p:nvSpPr>
            <p:spPr>
              <a:xfrm>
                <a:off x="2474356" y="1807582"/>
                <a:ext cx="2350434" cy="542996"/>
              </a:xfrm>
              <a:prstGeom prst="snip2DiagRect">
                <a:avLst>
                  <a:gd name="adj1" fmla="val 0"/>
                  <a:gd name="adj2" fmla="val 24559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с двумя усеченными противолежащими углами 68"/>
              <p:cNvSpPr/>
              <p:nvPr/>
            </p:nvSpPr>
            <p:spPr>
              <a:xfrm>
                <a:off x="2537881" y="1863282"/>
                <a:ext cx="2223385" cy="431596"/>
              </a:xfrm>
              <a:prstGeom prst="snip2DiagRect">
                <a:avLst>
                  <a:gd name="adj1" fmla="val 0"/>
                  <a:gd name="adj2" fmla="val 25326"/>
                </a:avLst>
              </a:prstGeom>
              <a:noFill/>
              <a:ln w="12700">
                <a:solidFill>
                  <a:srgbClr val="51525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3" name="Прямоугольник 152"/>
            <p:cNvSpPr/>
            <p:nvPr/>
          </p:nvSpPr>
          <p:spPr>
            <a:xfrm>
              <a:off x="1334539" y="1486877"/>
              <a:ext cx="19459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200" dirty="0">
                  <a:solidFill>
                    <a:srgbClr val="515251"/>
                  </a:solidFill>
                  <a:latin typeface="Graphik LC Bold" panose="020B0803030202060203" pitchFamily="34" charset="0"/>
                </a:rPr>
                <a:t>ПРОБЛЕМА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601137" y="1350510"/>
            <a:ext cx="2103966" cy="542996"/>
            <a:chOff x="3580948" y="1348793"/>
            <a:chExt cx="2103966" cy="542996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3580948" y="1348793"/>
              <a:ext cx="2103966" cy="542996"/>
              <a:chOff x="2474356" y="1807582"/>
              <a:chExt cx="2350434" cy="542996"/>
            </a:xfrm>
          </p:grpSpPr>
          <p:sp>
            <p:nvSpPr>
              <p:cNvPr id="71" name="Прямоугольник с двумя усеченными противолежащими углами 70"/>
              <p:cNvSpPr/>
              <p:nvPr/>
            </p:nvSpPr>
            <p:spPr>
              <a:xfrm>
                <a:off x="2474356" y="1807582"/>
                <a:ext cx="2350434" cy="542996"/>
              </a:xfrm>
              <a:prstGeom prst="snip2DiagRect">
                <a:avLst>
                  <a:gd name="adj1" fmla="val 0"/>
                  <a:gd name="adj2" fmla="val 24559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с двумя усеченными противолежащими углами 71"/>
              <p:cNvSpPr/>
              <p:nvPr/>
            </p:nvSpPr>
            <p:spPr>
              <a:xfrm>
                <a:off x="2537881" y="1863282"/>
                <a:ext cx="2223385" cy="431596"/>
              </a:xfrm>
              <a:prstGeom prst="snip2DiagRect">
                <a:avLst>
                  <a:gd name="adj1" fmla="val 0"/>
                  <a:gd name="adj2" fmla="val 25326"/>
                </a:avLst>
              </a:prstGeom>
              <a:noFill/>
              <a:ln w="12700">
                <a:solidFill>
                  <a:srgbClr val="51525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4077624" y="1486877"/>
              <a:ext cx="11106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200" dirty="0">
                  <a:solidFill>
                    <a:srgbClr val="515251"/>
                  </a:solidFill>
                  <a:latin typeface="Graphik LC Bold" panose="020B0803030202060203" pitchFamily="34" charset="0"/>
                </a:rPr>
                <a:t>СПОСОБ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025705" y="1350510"/>
            <a:ext cx="2103966" cy="542996"/>
            <a:chOff x="5985327" y="1348793"/>
            <a:chExt cx="2103966" cy="542996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5985327" y="1348793"/>
              <a:ext cx="2103966" cy="542996"/>
              <a:chOff x="2474356" y="1807582"/>
              <a:chExt cx="2350434" cy="542996"/>
            </a:xfrm>
          </p:grpSpPr>
          <p:sp>
            <p:nvSpPr>
              <p:cNvPr id="74" name="Прямоугольник с двумя усеченными противолежащими углами 73"/>
              <p:cNvSpPr/>
              <p:nvPr/>
            </p:nvSpPr>
            <p:spPr>
              <a:xfrm>
                <a:off x="2474356" y="1807582"/>
                <a:ext cx="2350434" cy="542996"/>
              </a:xfrm>
              <a:prstGeom prst="snip2DiagRect">
                <a:avLst>
                  <a:gd name="adj1" fmla="val 0"/>
                  <a:gd name="adj2" fmla="val 24559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с двумя усеченными противолежащими углами 74"/>
              <p:cNvSpPr/>
              <p:nvPr/>
            </p:nvSpPr>
            <p:spPr>
              <a:xfrm>
                <a:off x="2537881" y="1863282"/>
                <a:ext cx="2223385" cy="431596"/>
              </a:xfrm>
              <a:prstGeom prst="snip2DiagRect">
                <a:avLst>
                  <a:gd name="adj1" fmla="val 0"/>
                  <a:gd name="adj2" fmla="val 25326"/>
                </a:avLst>
              </a:prstGeom>
              <a:noFill/>
              <a:ln w="12700">
                <a:solidFill>
                  <a:srgbClr val="51525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6" name="Прямоугольник 155"/>
            <p:cNvSpPr/>
            <p:nvPr/>
          </p:nvSpPr>
          <p:spPr>
            <a:xfrm>
              <a:off x="6101831" y="1486877"/>
              <a:ext cx="18665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200" dirty="0">
                  <a:solidFill>
                    <a:srgbClr val="515251"/>
                  </a:solidFill>
                  <a:latin typeface="Graphik LC Bold" panose="020B0803030202060203" pitchFamily="34" charset="0"/>
                </a:rPr>
                <a:t>ДЕЙСТВИЕ</a:t>
              </a:r>
            </a:p>
          </p:txBody>
        </p:sp>
      </p:grpSp>
      <p:sp>
        <p:nvSpPr>
          <p:cNvPr id="158" name="Прямоугольник 157"/>
          <p:cNvSpPr/>
          <p:nvPr/>
        </p:nvSpPr>
        <p:spPr>
          <a:xfrm>
            <a:off x="1554705" y="2134662"/>
            <a:ext cx="1345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Оборудование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1334539" y="2774532"/>
            <a:ext cx="1731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Мегасайенс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коллаборации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Bold" panose="020B0803030202060203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165152" y="2042329"/>
            <a:ext cx="1825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Фокус на приборостроение</a:t>
            </a:r>
          </a:p>
        </p:txBody>
      </p:sp>
      <p:sp>
        <p:nvSpPr>
          <p:cNvPr id="171" name="Прямоугольник 170"/>
          <p:cNvSpPr/>
          <p:nvPr/>
        </p:nvSpPr>
        <p:spPr>
          <a:xfrm>
            <a:off x="6212153" y="2774532"/>
            <a:ext cx="1731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Отечественный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Мегасайенс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1334539" y="3596236"/>
            <a:ext cx="17310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DD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программы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6152685" y="3411570"/>
            <a:ext cx="1850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Методология «Профессиональная магистратура»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1048941" y="4451540"/>
            <a:ext cx="23022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Низкие: скорость, ответственность, системность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Низкая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вовлеченность персонала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1334539" y="5934904"/>
            <a:ext cx="1731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Bold" panose="020B0803030202060203" pitchFamily="34" charset="0"/>
              </a:rPr>
              <a:t>Неэффективные бизнес-процессы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6132589" y="4584436"/>
            <a:ext cx="189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Переход в проектную логику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6223505" y="5934904"/>
            <a:ext cx="170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Системные цифровые решения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3613604" y="3468410"/>
            <a:ext cx="203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Трансформация образования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8496295" y="2701876"/>
            <a:ext cx="115608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СКИФ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ОИЯИ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ИЯФ СО РАН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8496295" y="3432275"/>
            <a:ext cx="228299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ООП «Нефтегазовое дело»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ООП «Цифровая энергетика»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ООП «Химическая инженерия»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3606979" y="4569715"/>
            <a:ext cx="204495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Смена корпоративной культуры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Смена моделей менеджмента 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3798205" y="5991744"/>
            <a:ext cx="166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Цифровизация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6071409" y="5151538"/>
            <a:ext cx="201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Открытая коммуникационная среда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8496295" y="5156438"/>
            <a:ext cx="198483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Цифровые сервисы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Сервисная модель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Инициативы сотрудников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8450274" y="1350510"/>
            <a:ext cx="2103966" cy="542996"/>
            <a:chOff x="8836680" y="1348793"/>
            <a:chExt cx="2103966" cy="542996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8836680" y="1348793"/>
              <a:ext cx="2103966" cy="542996"/>
              <a:chOff x="2474356" y="1807582"/>
              <a:chExt cx="2350434" cy="542996"/>
            </a:xfrm>
          </p:grpSpPr>
          <p:sp>
            <p:nvSpPr>
              <p:cNvPr id="77" name="Прямоугольник с двумя усеченными противолежащими углами 76"/>
              <p:cNvSpPr/>
              <p:nvPr/>
            </p:nvSpPr>
            <p:spPr>
              <a:xfrm>
                <a:off x="2474356" y="1807582"/>
                <a:ext cx="2350434" cy="542996"/>
              </a:xfrm>
              <a:prstGeom prst="snip2DiagRect">
                <a:avLst>
                  <a:gd name="adj1" fmla="val 0"/>
                  <a:gd name="adj2" fmla="val 24559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рямоугольник с двумя усеченными противолежащими углами 77"/>
              <p:cNvSpPr/>
              <p:nvPr/>
            </p:nvSpPr>
            <p:spPr>
              <a:xfrm>
                <a:off x="2537881" y="1863282"/>
                <a:ext cx="2223385" cy="431596"/>
              </a:xfrm>
              <a:prstGeom prst="snip2DiagRect">
                <a:avLst>
                  <a:gd name="adj1" fmla="val 0"/>
                  <a:gd name="adj2" fmla="val 25326"/>
                </a:avLst>
              </a:prstGeom>
              <a:noFill/>
              <a:ln w="12700">
                <a:solidFill>
                  <a:srgbClr val="51525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8" name="Прямоугольник 267"/>
            <p:cNvSpPr/>
            <p:nvPr/>
          </p:nvSpPr>
          <p:spPr>
            <a:xfrm>
              <a:off x="8955375" y="1486877"/>
              <a:ext cx="18665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200" dirty="0">
                  <a:solidFill>
                    <a:srgbClr val="515251"/>
                  </a:solidFill>
                  <a:latin typeface="Graphik LC Bold" panose="020B0803030202060203" pitchFamily="34" charset="0"/>
                </a:rPr>
                <a:t>РЕЗУЛЬТАТ</a:t>
              </a:r>
            </a:p>
          </p:txBody>
        </p:sp>
      </p:grpSp>
      <p:sp>
        <p:nvSpPr>
          <p:cNvPr id="269" name="TextBox 268"/>
          <p:cNvSpPr txBox="1"/>
          <p:nvPr/>
        </p:nvSpPr>
        <p:spPr>
          <a:xfrm>
            <a:off x="8496295" y="1963921"/>
            <a:ext cx="27847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Нейтронный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дифрактометр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 LC Regular" panose="020B050303020206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Комплексы неразрушающего контроля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02D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Установки лучевой терапии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8496295" y="4325451"/>
            <a:ext cx="26860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Проектный офис контрактной деятельности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Переход к продуктово-инвестиционной логике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8496295" y="5850265"/>
            <a:ext cx="2452916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Единая шина обмена данными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Аудит цифровой инфраструктуры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Анализ бизнес-процессов</a:t>
            </a:r>
          </a:p>
        </p:txBody>
      </p:sp>
      <p:cxnSp>
        <p:nvCxnSpPr>
          <p:cNvPr id="273" name="Прямая соединительная линия 272"/>
          <p:cNvCxnSpPr>
            <a:endCxn id="236" idx="1"/>
          </p:cNvCxnSpPr>
          <p:nvPr/>
        </p:nvCxnSpPr>
        <p:spPr>
          <a:xfrm flipV="1">
            <a:off x="1153835" y="2622489"/>
            <a:ext cx="2447302" cy="3224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Прямая соединительная линия 276"/>
          <p:cNvCxnSpPr/>
          <p:nvPr/>
        </p:nvCxnSpPr>
        <p:spPr>
          <a:xfrm>
            <a:off x="1153835" y="3357321"/>
            <a:ext cx="10372395" cy="0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Прямая соединительная линия 277"/>
          <p:cNvCxnSpPr/>
          <p:nvPr/>
        </p:nvCxnSpPr>
        <p:spPr>
          <a:xfrm>
            <a:off x="802398" y="4195521"/>
            <a:ext cx="1072812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3601137" y="2391656"/>
            <a:ext cx="204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rPr>
              <a:t>Смена приоритетов (парадигмы)</a:t>
            </a:r>
          </a:p>
        </p:txBody>
      </p:sp>
      <p:cxnSp>
        <p:nvCxnSpPr>
          <p:cNvPr id="284" name="Прямая соединительная линия 283"/>
          <p:cNvCxnSpPr/>
          <p:nvPr/>
        </p:nvCxnSpPr>
        <p:spPr>
          <a:xfrm>
            <a:off x="1153835" y="5850265"/>
            <a:ext cx="10372395" cy="0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/>
          <p:cNvCxnSpPr>
            <a:stCxn id="79" idx="0"/>
          </p:cNvCxnSpPr>
          <p:nvPr/>
        </p:nvCxnSpPr>
        <p:spPr>
          <a:xfrm flipV="1">
            <a:off x="5694261" y="2590088"/>
            <a:ext cx="5831969" cy="15724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с двумя усеченными противолежащими углами 136"/>
          <p:cNvSpPr/>
          <p:nvPr/>
        </p:nvSpPr>
        <p:spPr>
          <a:xfrm rot="16200000">
            <a:off x="-532403" y="3047349"/>
            <a:ext cx="2922191" cy="351414"/>
          </a:xfrm>
          <a:prstGeom prst="snip2DiagRect">
            <a:avLst>
              <a:gd name="adj1" fmla="val 0"/>
              <a:gd name="adj2" fmla="val 40835"/>
            </a:avLst>
          </a:prstGeom>
          <a:solidFill>
            <a:srgbClr val="202D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-378949" y="2957196"/>
            <a:ext cx="2621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900" spc="300" dirty="0">
                <a:solidFill>
                  <a:schemeClr val="bg1"/>
                </a:solidFill>
                <a:latin typeface="Graphik LC Regular" panose="020B0503030202060203" pitchFamily="34" charset="0"/>
              </a:rPr>
              <a:t>ВНЕШНЯЯ СРЕДА</a:t>
            </a:r>
          </a:p>
        </p:txBody>
      </p:sp>
      <p:sp>
        <p:nvSpPr>
          <p:cNvPr id="139" name="Прямоугольник с двумя усеченными противолежащими углами 138"/>
          <p:cNvSpPr/>
          <p:nvPr/>
        </p:nvSpPr>
        <p:spPr>
          <a:xfrm rot="16200000">
            <a:off x="-296741" y="5246680"/>
            <a:ext cx="2450870" cy="351414"/>
          </a:xfrm>
          <a:prstGeom prst="snip2DiagRect">
            <a:avLst>
              <a:gd name="adj1" fmla="val 0"/>
              <a:gd name="adj2" fmla="val 40835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 rot="16200000">
            <a:off x="-297006" y="5264849"/>
            <a:ext cx="2445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00" spc="300" dirty="0">
                <a:solidFill>
                  <a:schemeClr val="bg1"/>
                </a:solidFill>
                <a:latin typeface="Graphik LC Regular" panose="020B0503030202060203" pitchFamily="34" charset="0"/>
              </a:rPr>
              <a:t>ВНУТРЕННЯЯ СРЕДА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3316094" y="3689084"/>
            <a:ext cx="237715" cy="81265"/>
            <a:chOff x="4498397" y="1942644"/>
            <a:chExt cx="237715" cy="81265"/>
          </a:xfrm>
        </p:grpSpPr>
        <p:cxnSp>
          <p:nvCxnSpPr>
            <p:cNvPr id="166" name="Прямая соединительная линия 165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Шеврон 166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316094" y="2964887"/>
            <a:ext cx="237715" cy="81265"/>
            <a:chOff x="4498397" y="1942644"/>
            <a:chExt cx="237715" cy="81265"/>
          </a:xfrm>
        </p:grpSpPr>
        <p:cxnSp>
          <p:nvCxnSpPr>
            <p:cNvPr id="170" name="Прямая соединительная линия 169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Шеврон 17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3316094" y="2232528"/>
            <a:ext cx="237715" cy="81265"/>
            <a:chOff x="4498397" y="1942644"/>
            <a:chExt cx="237715" cy="81265"/>
          </a:xfrm>
        </p:grpSpPr>
        <p:cxnSp>
          <p:nvCxnSpPr>
            <p:cNvPr id="176" name="Прямая соединительная линия 175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Шеврон 176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5740282" y="3689084"/>
            <a:ext cx="237715" cy="81265"/>
            <a:chOff x="4498397" y="1942644"/>
            <a:chExt cx="237715" cy="81265"/>
          </a:xfrm>
        </p:grpSpPr>
        <p:cxnSp>
          <p:nvCxnSpPr>
            <p:cNvPr id="179" name="Прямая соединительная линия 178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Шеврон 179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5740282" y="2964887"/>
            <a:ext cx="237715" cy="81265"/>
            <a:chOff x="4498397" y="1942644"/>
            <a:chExt cx="237715" cy="81265"/>
          </a:xfrm>
        </p:grpSpPr>
        <p:cxnSp>
          <p:nvCxnSpPr>
            <p:cNvPr id="182" name="Прямая соединительная линия 181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Шеврон 18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5740282" y="2232528"/>
            <a:ext cx="237715" cy="81265"/>
            <a:chOff x="4498397" y="1942644"/>
            <a:chExt cx="237715" cy="81265"/>
          </a:xfrm>
        </p:grpSpPr>
        <p:cxnSp>
          <p:nvCxnSpPr>
            <p:cNvPr id="185" name="Прямая соединительная линия 184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Шеврон 185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8167648" y="3689084"/>
            <a:ext cx="237715" cy="81265"/>
            <a:chOff x="4498397" y="1942644"/>
            <a:chExt cx="237715" cy="81265"/>
          </a:xfrm>
        </p:grpSpPr>
        <p:cxnSp>
          <p:nvCxnSpPr>
            <p:cNvPr id="191" name="Прямая соединительная линия 190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Шеврон 191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Группа 192"/>
          <p:cNvGrpSpPr/>
          <p:nvPr/>
        </p:nvGrpSpPr>
        <p:grpSpPr>
          <a:xfrm>
            <a:off x="8167648" y="2964887"/>
            <a:ext cx="237715" cy="81265"/>
            <a:chOff x="4498397" y="1942644"/>
            <a:chExt cx="237715" cy="81265"/>
          </a:xfrm>
        </p:grpSpPr>
        <p:cxnSp>
          <p:nvCxnSpPr>
            <p:cNvPr id="194" name="Прямая соединительная линия 193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Шеврон 194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8167648" y="2232528"/>
            <a:ext cx="237715" cy="81265"/>
            <a:chOff x="4498397" y="1942644"/>
            <a:chExt cx="237715" cy="81265"/>
          </a:xfrm>
        </p:grpSpPr>
        <p:cxnSp>
          <p:nvCxnSpPr>
            <p:cNvPr id="197" name="Прямая соединительная линия 196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rgbClr val="202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Шеврон 197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202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3316094" y="4794098"/>
            <a:ext cx="237715" cy="81265"/>
            <a:chOff x="4498397" y="1942644"/>
            <a:chExt cx="237715" cy="81265"/>
          </a:xfrm>
        </p:grpSpPr>
        <p:cxnSp>
          <p:nvCxnSpPr>
            <p:cNvPr id="206" name="Прямая соединительная линия 205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Шеврон 206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8" name="Группа 207"/>
          <p:cNvGrpSpPr/>
          <p:nvPr/>
        </p:nvGrpSpPr>
        <p:grpSpPr>
          <a:xfrm>
            <a:off x="3316094" y="5415984"/>
            <a:ext cx="237715" cy="81265"/>
            <a:chOff x="4498397" y="1942644"/>
            <a:chExt cx="237715" cy="81265"/>
          </a:xfrm>
        </p:grpSpPr>
        <p:cxnSp>
          <p:nvCxnSpPr>
            <p:cNvPr id="209" name="Прямая соединительная линия 208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Шеврон 209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3316094" y="6104538"/>
            <a:ext cx="237715" cy="81265"/>
            <a:chOff x="4498397" y="1942644"/>
            <a:chExt cx="237715" cy="81265"/>
          </a:xfrm>
        </p:grpSpPr>
        <p:cxnSp>
          <p:nvCxnSpPr>
            <p:cNvPr id="212" name="Прямая соединительная линия 211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Шеврон 212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5746544" y="4794098"/>
            <a:ext cx="237715" cy="81265"/>
            <a:chOff x="4498397" y="1942644"/>
            <a:chExt cx="237715" cy="81265"/>
          </a:xfrm>
        </p:grpSpPr>
        <p:cxnSp>
          <p:nvCxnSpPr>
            <p:cNvPr id="215" name="Прямая соединительная линия 214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Шеврон 215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5746544" y="5415984"/>
            <a:ext cx="237715" cy="81265"/>
            <a:chOff x="4498397" y="1942644"/>
            <a:chExt cx="237715" cy="81265"/>
          </a:xfrm>
        </p:grpSpPr>
        <p:cxnSp>
          <p:nvCxnSpPr>
            <p:cNvPr id="218" name="Прямая соединительная линия 217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Шеврон 218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5746544" y="6104538"/>
            <a:ext cx="237715" cy="81265"/>
            <a:chOff x="4498397" y="1942644"/>
            <a:chExt cx="237715" cy="81265"/>
          </a:xfrm>
        </p:grpSpPr>
        <p:cxnSp>
          <p:nvCxnSpPr>
            <p:cNvPr id="221" name="Прямая соединительная линия 220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Шеврон 221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29" name="Группа 228"/>
          <p:cNvGrpSpPr/>
          <p:nvPr/>
        </p:nvGrpSpPr>
        <p:grpSpPr>
          <a:xfrm>
            <a:off x="8162715" y="4794098"/>
            <a:ext cx="237715" cy="81265"/>
            <a:chOff x="4498397" y="1942644"/>
            <a:chExt cx="237715" cy="81265"/>
          </a:xfrm>
        </p:grpSpPr>
        <p:cxnSp>
          <p:nvCxnSpPr>
            <p:cNvPr id="230" name="Прямая соединительная линия 229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Шеврон 230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8162715" y="5415984"/>
            <a:ext cx="237715" cy="81265"/>
            <a:chOff x="4498397" y="1942644"/>
            <a:chExt cx="237715" cy="81265"/>
          </a:xfrm>
        </p:grpSpPr>
        <p:cxnSp>
          <p:nvCxnSpPr>
            <p:cNvPr id="233" name="Прямая соединительная линия 232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Шеврон 233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8162715" y="6104538"/>
            <a:ext cx="237715" cy="81265"/>
            <a:chOff x="4498397" y="1942644"/>
            <a:chExt cx="237715" cy="81265"/>
          </a:xfrm>
        </p:grpSpPr>
        <p:cxnSp>
          <p:nvCxnSpPr>
            <p:cNvPr id="237" name="Прямая соединительная линия 236"/>
            <p:cNvCxnSpPr/>
            <p:nvPr/>
          </p:nvCxnSpPr>
          <p:spPr>
            <a:xfrm>
              <a:off x="4498397" y="1983276"/>
              <a:ext cx="16718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Шеврон 237"/>
            <p:cNvSpPr/>
            <p:nvPr/>
          </p:nvSpPr>
          <p:spPr>
            <a:xfrm>
              <a:off x="4677689" y="1942644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40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Прямоугольник 133"/>
          <p:cNvSpPr/>
          <p:nvPr/>
        </p:nvSpPr>
        <p:spPr>
          <a:xfrm>
            <a:off x="863770" y="1972756"/>
            <a:ext cx="4823785" cy="4520120"/>
          </a:xfrm>
          <a:prstGeom prst="rect">
            <a:avLst/>
          </a:prstGeom>
          <a:solidFill>
            <a:schemeClr val="accent2">
              <a:lumMod val="20000"/>
              <a:lumOff val="80000"/>
              <a:alpha val="5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    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22057" cy="10480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raphik LC Black" panose="020B0A03030202060203" pitchFamily="34" charset="0"/>
              </a:rPr>
              <a:t>РЕКОМЕНДАЦИИ СОВЕТА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8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38200" y="1293864"/>
            <a:ext cx="553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Изменение управленческих подходов и общей культуры </a:t>
            </a:r>
            <a:b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</a:b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управления для реализации программы развития университета </a:t>
            </a:r>
            <a:b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</a:b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и достижения заявленных целей</a:t>
            </a:r>
          </a:p>
        </p:txBody>
      </p:sp>
      <p:sp>
        <p:nvSpPr>
          <p:cNvPr id="75" name="Google Shape;360;g1502a66fd60_0_315"/>
          <p:cNvSpPr/>
          <p:nvPr/>
        </p:nvSpPr>
        <p:spPr>
          <a:xfrm>
            <a:off x="6742999" y="1718855"/>
            <a:ext cx="4669748" cy="412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Вовлечение сотрудников и обучающихся </a:t>
            </a:r>
            <a:br>
              <a:rPr lang="en-US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</a:b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в управление</a:t>
            </a: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Рабочие группы по проектированию основных процессов ТПУ 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Управление трансформацией через инициативы сотрудников    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Студенческое </a:t>
            </a:r>
            <a:r>
              <a:rPr lang="ru-RU" sz="10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соуправление</a:t>
            </a:r>
            <a:endParaRPr lang="en-US" sz="1000" kern="0" dirty="0"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80975" lvl="0" indent="-169863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Переход с процессной на проектную форму управления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Трансформация института руководителей ООП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Пилотный проект бюджетирования ООП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Проектный офис по контрактной деятельности</a:t>
            </a:r>
          </a:p>
          <a:p>
            <a:pPr marL="180975" marR="0" lvl="0" indent="-1698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 err="1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Цифровизация</a:t>
            </a: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 управленческих бизнес-процессов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Единая шина обмена данными между ECM, CMS, EMS, ERP, </a:t>
            </a:r>
            <a:b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CRM, BPM системами, базами данных ТПУ и внешних партнеров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32 динамических </a:t>
            </a:r>
            <a:r>
              <a:rPr lang="ru-RU" sz="10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дашборда</a:t>
            </a: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/40% отчетов в автоматическом режиме</a:t>
            </a:r>
          </a:p>
          <a:p>
            <a:pPr marL="180975" lvl="0" indent="-169863"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help.tpu.ru</a:t>
            </a:r>
            <a:r>
              <a:rPr lang="ru-RU" sz="1000" u="sng" kern="0" dirty="0">
                <a:solidFill>
                  <a:srgbClr val="6D7BB7"/>
                </a:solidFill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226987" y="2681742"/>
            <a:ext cx="975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Bold" panose="020B0803030202060203" pitchFamily="34" charset="0"/>
                <a:cs typeface="Calibri" panose="020F0502020204030204" pitchFamily="34" charset="0"/>
              </a:rPr>
              <a:t>Результат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433462" y="3160599"/>
            <a:ext cx="748041" cy="551370"/>
            <a:chOff x="1786856" y="3585329"/>
            <a:chExt cx="748041" cy="551370"/>
          </a:xfrm>
        </p:grpSpPr>
        <p:sp>
          <p:nvSpPr>
            <p:cNvPr id="109" name="Прямоугольник с двумя усеченными противолежащими углами 108"/>
            <p:cNvSpPr/>
            <p:nvPr/>
          </p:nvSpPr>
          <p:spPr>
            <a:xfrm>
              <a:off x="1786856" y="3585329"/>
              <a:ext cx="748041" cy="551370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1831764" y="3639864"/>
              <a:ext cx="651289" cy="431753"/>
              <a:chOff x="1831764" y="3639864"/>
              <a:chExt cx="651289" cy="431753"/>
            </a:xfrm>
          </p:grpSpPr>
          <p:sp>
            <p:nvSpPr>
              <p:cNvPr id="79" name="Прямоугольник с двумя усеченными противолежащими углами 78"/>
              <p:cNvSpPr/>
              <p:nvPr/>
            </p:nvSpPr>
            <p:spPr>
              <a:xfrm>
                <a:off x="1831765" y="3639864"/>
                <a:ext cx="651288" cy="431753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1831764" y="3728683"/>
                <a:ext cx="65128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LC Regular" panose="020B0503030202060203" pitchFamily="34" charset="0"/>
                    <a:cs typeface="Calibri" panose="020F0502020204030204" pitchFamily="34" charset="0"/>
                  </a:rPr>
                  <a:t>РОП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phik LC Regular" panose="020B0503030202060203" pitchFamily="34" charset="0"/>
                </a:endParaRPr>
              </a:p>
            </p:txBody>
          </p:sp>
        </p:grpSp>
      </p:grpSp>
      <p:grpSp>
        <p:nvGrpSpPr>
          <p:cNvPr id="6" name="Группа 5"/>
          <p:cNvGrpSpPr/>
          <p:nvPr/>
        </p:nvGrpSpPr>
        <p:grpSpPr>
          <a:xfrm>
            <a:off x="1275873" y="5145360"/>
            <a:ext cx="1439866" cy="502750"/>
            <a:chOff x="1041397" y="4908003"/>
            <a:chExt cx="1439866" cy="502750"/>
          </a:xfrm>
        </p:grpSpPr>
        <p:sp>
          <p:nvSpPr>
            <p:cNvPr id="108" name="Прямоугольник с двумя усеченными противолежащими углами 107"/>
            <p:cNvSpPr/>
            <p:nvPr/>
          </p:nvSpPr>
          <p:spPr>
            <a:xfrm>
              <a:off x="1041397" y="4908003"/>
              <a:ext cx="1439866" cy="502750"/>
            </a:xfrm>
            <a:prstGeom prst="snip2DiagRect">
              <a:avLst>
                <a:gd name="adj1" fmla="val 0"/>
                <a:gd name="adj2" fmla="val 34407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с двумя усеченными противолежащими углами 71"/>
            <p:cNvSpPr/>
            <p:nvPr/>
          </p:nvSpPr>
          <p:spPr>
            <a:xfrm>
              <a:off x="1091251" y="4962538"/>
              <a:ext cx="1340159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115236" y="5015864"/>
              <a:ext cx="13439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phik LC Regular" panose="020B0503030202060203" pitchFamily="34" charset="0"/>
                  <a:cs typeface="Calibri" panose="020F0502020204030204" pitchFamily="34" charset="0"/>
                </a:rPr>
                <a:t>Обучающиеся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sp>
        <p:nvSpPr>
          <p:cNvPr id="95" name="Прямоугольник 94"/>
          <p:cNvSpPr/>
          <p:nvPr/>
        </p:nvSpPr>
        <p:spPr>
          <a:xfrm>
            <a:off x="2247453" y="5937103"/>
            <a:ext cx="2019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Graphik LC Regular" panose="020B0503030202060203" pitchFamily="34" charset="0"/>
                <a:cs typeface="Calibri" panose="020F0502020204030204" pitchFamily="34" charset="0"/>
              </a:rPr>
              <a:t>Data-driven university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644738" y="4821974"/>
            <a:ext cx="1726859" cy="502750"/>
            <a:chOff x="4032926" y="5001815"/>
            <a:chExt cx="1726859" cy="502750"/>
          </a:xfrm>
        </p:grpSpPr>
        <p:sp>
          <p:nvSpPr>
            <p:cNvPr id="106" name="Прямоугольник с двумя усеченными противолежащими углами 105"/>
            <p:cNvSpPr/>
            <p:nvPr/>
          </p:nvSpPr>
          <p:spPr>
            <a:xfrm>
              <a:off x="4038854" y="5001815"/>
              <a:ext cx="1720931" cy="502750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с двумя усеченными противолежащими углами 72"/>
            <p:cNvSpPr/>
            <p:nvPr/>
          </p:nvSpPr>
          <p:spPr>
            <a:xfrm>
              <a:off x="4089916" y="5056350"/>
              <a:ext cx="1621600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4032926" y="5116334"/>
              <a:ext cx="17106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phik LC Regular" panose="020B0503030202060203" pitchFamily="34" charset="0"/>
                  <a:cs typeface="Calibri" panose="020F0502020204030204" pitchFamily="34" charset="0"/>
                </a:rPr>
                <a:t>Инфраструктура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650667" y="4075900"/>
            <a:ext cx="1120226" cy="502750"/>
            <a:chOff x="4038855" y="4207179"/>
            <a:chExt cx="1120226" cy="502750"/>
          </a:xfrm>
        </p:grpSpPr>
        <p:sp>
          <p:nvSpPr>
            <p:cNvPr id="107" name="Прямоугольник с двумя усеченными противолежащими углами 106"/>
            <p:cNvSpPr/>
            <p:nvPr/>
          </p:nvSpPr>
          <p:spPr>
            <a:xfrm>
              <a:off x="4038855" y="4207179"/>
              <a:ext cx="1120226" cy="502750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с двумя усеченными противолежащими углами 75"/>
            <p:cNvSpPr/>
            <p:nvPr/>
          </p:nvSpPr>
          <p:spPr>
            <a:xfrm>
              <a:off x="4089916" y="4261714"/>
              <a:ext cx="1018280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093158" y="4305124"/>
              <a:ext cx="10150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rgbClr val="000000"/>
                  </a:solidFill>
                  <a:latin typeface="Graphik LC Regular" panose="020B0503030202060203" pitchFamily="34" charset="0"/>
                  <a:cs typeface="Calibri" panose="020F0502020204030204" pitchFamily="34" charset="0"/>
                </a:rPr>
                <a:t>Сервисы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39598" y="3220289"/>
            <a:ext cx="1731999" cy="613573"/>
            <a:chOff x="4027786" y="3295179"/>
            <a:chExt cx="1731999" cy="61357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038854" y="3295179"/>
              <a:ext cx="1720931" cy="613573"/>
              <a:chOff x="4038854" y="3295179"/>
              <a:chExt cx="1720931" cy="613573"/>
            </a:xfrm>
          </p:grpSpPr>
          <p:sp>
            <p:nvSpPr>
              <p:cNvPr id="105" name="Прямоугольник с двумя усеченными противолежащими углами 104"/>
              <p:cNvSpPr/>
              <p:nvPr/>
            </p:nvSpPr>
            <p:spPr>
              <a:xfrm>
                <a:off x="4038854" y="3295179"/>
                <a:ext cx="1720931" cy="613573"/>
              </a:xfrm>
              <a:prstGeom prst="snip2DiagRect">
                <a:avLst>
                  <a:gd name="adj1" fmla="val 0"/>
                  <a:gd name="adj2" fmla="val 30144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рямоугольник с двумя усеченными противолежащими углами 76"/>
              <p:cNvSpPr/>
              <p:nvPr/>
            </p:nvSpPr>
            <p:spPr>
              <a:xfrm>
                <a:off x="4088518" y="3357735"/>
                <a:ext cx="1622998" cy="500615"/>
              </a:xfrm>
              <a:prstGeom prst="snip2DiagRect">
                <a:avLst>
                  <a:gd name="adj1" fmla="val 0"/>
                  <a:gd name="adj2" fmla="val 31168"/>
                </a:avLst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1" name="Прямоугольник 100"/>
            <p:cNvSpPr/>
            <p:nvPr/>
          </p:nvSpPr>
          <p:spPr>
            <a:xfrm>
              <a:off x="4027786" y="3371133"/>
              <a:ext cx="17209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phik LC Regular" panose="020B0503030202060203" pitchFamily="34" charset="0"/>
                  <a:cs typeface="Calibri" panose="020F0502020204030204" pitchFamily="34" charset="0"/>
                </a:rPr>
                <a:t>Образовательные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rgbClr val="000000"/>
                  </a:solidFill>
                  <a:latin typeface="Graphik LC Regular" panose="020B0503030202060203" pitchFamily="34" charset="0"/>
                  <a:cs typeface="Calibri" panose="020F0502020204030204" pitchFamily="34" charset="0"/>
                </a:rPr>
                <a:t>модули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 rot="16200000">
            <a:off x="4144789" y="4317387"/>
            <a:ext cx="3624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900" dirty="0">
                <a:latin typeface="Graphik LC Regular" panose="020B0503030202060203" pitchFamily="34" charset="0"/>
                <a:cs typeface="Calibri" panose="020F0502020204030204" pitchFamily="34" charset="0"/>
              </a:rPr>
              <a:t>Чистые данные, объективная информация, скорость</a:t>
            </a:r>
            <a:endParaRPr kumimoji="0" lang="ru-RU" sz="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2323252" y="3353260"/>
            <a:ext cx="1237923" cy="0"/>
          </a:xfrm>
          <a:prstGeom prst="straightConnector1">
            <a:avLst/>
          </a:prstGeom>
          <a:noFill/>
          <a:ln>
            <a:solidFill>
              <a:srgbClr val="A2A2A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Шеврон 69"/>
          <p:cNvSpPr/>
          <p:nvPr/>
        </p:nvSpPr>
        <p:spPr>
          <a:xfrm rot="10800000">
            <a:off x="5687555" y="2588440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Шеврон 80"/>
          <p:cNvSpPr/>
          <p:nvPr/>
        </p:nvSpPr>
        <p:spPr>
          <a:xfrm rot="9257657">
            <a:off x="2259929" y="3160748"/>
            <a:ext cx="60982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Шеврон 81"/>
          <p:cNvSpPr/>
          <p:nvPr/>
        </p:nvSpPr>
        <p:spPr>
          <a:xfrm rot="10800000">
            <a:off x="2259929" y="3312627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Шеврон 84"/>
          <p:cNvSpPr/>
          <p:nvPr/>
        </p:nvSpPr>
        <p:spPr>
          <a:xfrm rot="10800000" flipH="1">
            <a:off x="3565875" y="3312628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7" name="Шеврон 86"/>
          <p:cNvSpPr/>
          <p:nvPr/>
        </p:nvSpPr>
        <p:spPr>
          <a:xfrm rot="12600000" flipH="1">
            <a:off x="3549471" y="4228385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Шеврон 101"/>
          <p:cNvSpPr/>
          <p:nvPr/>
        </p:nvSpPr>
        <p:spPr>
          <a:xfrm rot="12600000">
            <a:off x="2261580" y="3455193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Шеврон 102"/>
          <p:cNvSpPr/>
          <p:nvPr/>
        </p:nvSpPr>
        <p:spPr>
          <a:xfrm rot="13500000">
            <a:off x="2272947" y="3676811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4" name="Шеврон 103"/>
          <p:cNvSpPr/>
          <p:nvPr/>
        </p:nvSpPr>
        <p:spPr>
          <a:xfrm rot="13437881" flipH="1">
            <a:off x="3553089" y="4987228"/>
            <a:ext cx="58423" cy="81265"/>
          </a:xfrm>
          <a:prstGeom prst="chevron">
            <a:avLst>
              <a:gd name="adj" fmla="val 59381"/>
            </a:avLst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474428" y="2396752"/>
            <a:ext cx="783962" cy="516420"/>
          </a:xfrm>
          <a:custGeom>
            <a:avLst/>
            <a:gdLst>
              <a:gd name="connsiteX0" fmla="*/ 0 w 600075"/>
              <a:gd name="connsiteY0" fmla="*/ 0 h 395288"/>
              <a:gd name="connsiteX1" fmla="*/ 438150 w 600075"/>
              <a:gd name="connsiteY1" fmla="*/ 0 h 395288"/>
              <a:gd name="connsiteX2" fmla="*/ 600075 w 600075"/>
              <a:gd name="connsiteY2" fmla="*/ 161925 h 395288"/>
              <a:gd name="connsiteX3" fmla="*/ 600075 w 600075"/>
              <a:gd name="connsiteY3" fmla="*/ 395288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395288">
                <a:moveTo>
                  <a:pt x="0" y="0"/>
                </a:moveTo>
                <a:lnTo>
                  <a:pt x="438150" y="0"/>
                </a:lnTo>
                <a:lnTo>
                  <a:pt x="600075" y="161925"/>
                </a:lnTo>
                <a:lnTo>
                  <a:pt x="600075" y="395288"/>
                </a:lnTo>
              </a:path>
            </a:pathLst>
          </a:custGeom>
          <a:noFill/>
          <a:ln w="57150" cap="flat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 flipH="1">
            <a:off x="1257684" y="2988568"/>
            <a:ext cx="783962" cy="516420"/>
          </a:xfrm>
          <a:custGeom>
            <a:avLst/>
            <a:gdLst>
              <a:gd name="connsiteX0" fmla="*/ 0 w 600075"/>
              <a:gd name="connsiteY0" fmla="*/ 0 h 395288"/>
              <a:gd name="connsiteX1" fmla="*/ 438150 w 600075"/>
              <a:gd name="connsiteY1" fmla="*/ 0 h 395288"/>
              <a:gd name="connsiteX2" fmla="*/ 600075 w 600075"/>
              <a:gd name="connsiteY2" fmla="*/ 161925 h 395288"/>
              <a:gd name="connsiteX3" fmla="*/ 600075 w 600075"/>
              <a:gd name="connsiteY3" fmla="*/ 395288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395288">
                <a:moveTo>
                  <a:pt x="0" y="0"/>
                </a:moveTo>
                <a:lnTo>
                  <a:pt x="438150" y="0"/>
                </a:lnTo>
                <a:lnTo>
                  <a:pt x="600075" y="161925"/>
                </a:lnTo>
                <a:lnTo>
                  <a:pt x="600075" y="395288"/>
                </a:lnTo>
              </a:path>
            </a:pathLst>
          </a:custGeom>
          <a:noFill/>
          <a:ln w="57150" cap="flat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559324" y="3746114"/>
            <a:ext cx="81265" cy="1365101"/>
            <a:chOff x="1324848" y="3685083"/>
            <a:chExt cx="81265" cy="1365101"/>
          </a:xfrm>
        </p:grpSpPr>
        <p:cxnSp>
          <p:nvCxnSpPr>
            <p:cNvPr id="121" name="Прямая со стрелкой 120"/>
            <p:cNvCxnSpPr/>
            <p:nvPr/>
          </p:nvCxnSpPr>
          <p:spPr>
            <a:xfrm>
              <a:off x="1365481" y="3737684"/>
              <a:ext cx="0" cy="1249314"/>
            </a:xfrm>
            <a:prstGeom prst="straightConnector1">
              <a:avLst/>
            </a:prstGeom>
            <a:noFill/>
            <a:ln>
              <a:solidFill>
                <a:srgbClr val="A2A2A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4" name="Шеврон 113"/>
            <p:cNvSpPr/>
            <p:nvPr/>
          </p:nvSpPr>
          <p:spPr>
            <a:xfrm rot="16200000" flipH="1">
              <a:off x="1336269" y="4980340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5" name="Шеврон 114"/>
            <p:cNvSpPr/>
            <p:nvPr/>
          </p:nvSpPr>
          <p:spPr>
            <a:xfrm rot="5400000" flipH="1">
              <a:off x="1336269" y="3673662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565005" y="1760995"/>
            <a:ext cx="185361" cy="185359"/>
            <a:chOff x="6235713" y="1794529"/>
            <a:chExt cx="185361" cy="185359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Шеврон 93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460785" y="1293864"/>
            <a:ext cx="15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РЕЗУЛЬТАТЫ</a:t>
            </a:r>
          </a:p>
        </p:txBody>
      </p:sp>
      <p:grpSp>
        <p:nvGrpSpPr>
          <p:cNvPr id="98" name="Группа 97"/>
          <p:cNvGrpSpPr/>
          <p:nvPr/>
        </p:nvGrpSpPr>
        <p:grpSpPr>
          <a:xfrm>
            <a:off x="6565005" y="2969139"/>
            <a:ext cx="185361" cy="185359"/>
            <a:chOff x="6235713" y="1794529"/>
            <a:chExt cx="185361" cy="185359"/>
          </a:xfrm>
        </p:grpSpPr>
        <p:sp>
          <p:nvSpPr>
            <p:cNvPr id="100" name="Прямоугольник 99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Шеврон 111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6565005" y="4037755"/>
            <a:ext cx="185361" cy="185359"/>
            <a:chOff x="6235713" y="1794529"/>
            <a:chExt cx="185361" cy="185359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Шеврон 118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557" b="16720"/>
          <a:stretch/>
        </p:blipFill>
        <p:spPr>
          <a:xfrm>
            <a:off x="4802120" y="2766194"/>
            <a:ext cx="151064" cy="190500"/>
          </a:xfrm>
          <a:prstGeom prst="rect">
            <a:avLst/>
          </a:prstGeom>
        </p:spPr>
      </p:pic>
      <p:grpSp>
        <p:nvGrpSpPr>
          <p:cNvPr id="83" name="Группа 82"/>
          <p:cNvGrpSpPr/>
          <p:nvPr/>
        </p:nvGrpSpPr>
        <p:grpSpPr>
          <a:xfrm>
            <a:off x="3650667" y="2505893"/>
            <a:ext cx="1485598" cy="502750"/>
            <a:chOff x="4038855" y="5001815"/>
            <a:chExt cx="1485598" cy="502750"/>
          </a:xfrm>
        </p:grpSpPr>
        <p:sp>
          <p:nvSpPr>
            <p:cNvPr id="120" name="Прямоугольник с двумя усеченными противолежащими углами 119"/>
            <p:cNvSpPr/>
            <p:nvPr/>
          </p:nvSpPr>
          <p:spPr>
            <a:xfrm>
              <a:off x="4038855" y="5001815"/>
              <a:ext cx="1485598" cy="502750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с двумя усеченными противолежащими углами 121"/>
            <p:cNvSpPr/>
            <p:nvPr/>
          </p:nvSpPr>
          <p:spPr>
            <a:xfrm>
              <a:off x="4089916" y="5056350"/>
              <a:ext cx="1399850" cy="393681"/>
            </a:xfrm>
            <a:prstGeom prst="snip2DiagRect">
              <a:avLst>
                <a:gd name="adj1" fmla="val 0"/>
                <a:gd name="adj2" fmla="val 37112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4088519" y="5116334"/>
              <a:ext cx="14012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phik LC Regular" panose="020B0503030202060203" pitchFamily="34" charset="0"/>
                  <a:cs typeface="Calibri" panose="020F0502020204030204" pitchFamily="34" charset="0"/>
                </a:rPr>
                <a:t>Администрация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 LC Regular" panose="020B0503030202060203" pitchFamily="34" charset="0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928EC639-9164-B8F7-BCA3-BA42304B3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32" y="2761875"/>
            <a:ext cx="226693" cy="226693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7D28AB2D-20B5-7EA3-0F04-1128F1B64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3" y="2646289"/>
            <a:ext cx="239488" cy="239488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33BA3297-F72B-D45D-40D7-1E9B0099E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87" y="2529109"/>
            <a:ext cx="252849" cy="251705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5698622" y="2625696"/>
            <a:ext cx="180640" cy="3619184"/>
          </a:xfrm>
          <a:custGeom>
            <a:avLst/>
            <a:gdLst>
              <a:gd name="connsiteX0" fmla="*/ 0 w 228600"/>
              <a:gd name="connsiteY0" fmla="*/ 3619500 h 3619500"/>
              <a:gd name="connsiteX1" fmla="*/ 228600 w 228600"/>
              <a:gd name="connsiteY1" fmla="*/ 3619500 h 3619500"/>
              <a:gd name="connsiteX2" fmla="*/ 228600 w 228600"/>
              <a:gd name="connsiteY2" fmla="*/ 0 h 3619500"/>
              <a:gd name="connsiteX3" fmla="*/ 95250 w 228600"/>
              <a:gd name="connsiteY3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3619500">
                <a:moveTo>
                  <a:pt x="0" y="3619500"/>
                </a:moveTo>
                <a:lnTo>
                  <a:pt x="228600" y="3619500"/>
                </a:lnTo>
                <a:lnTo>
                  <a:pt x="228600" y="0"/>
                </a:lnTo>
                <a:lnTo>
                  <a:pt x="95250" y="0"/>
                </a:lnTo>
              </a:path>
            </a:pathLst>
          </a:cu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TextBox 135"/>
          <p:cNvSpPr txBox="1"/>
          <p:nvPr/>
        </p:nvSpPr>
        <p:spPr>
          <a:xfrm>
            <a:off x="4474428" y="2085977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LC Bold" panose="020B0803030202060203" pitchFamily="34" charset="0"/>
                <a:cs typeface="Calibri" panose="020F0502020204030204" pitchFamily="34" charset="0"/>
              </a:rPr>
              <a:t>Результат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2318353" y="2753987"/>
            <a:ext cx="1297627" cy="430304"/>
          </a:xfrm>
          <a:prstGeom prst="line">
            <a:avLst/>
          </a:prstGeom>
          <a:noFill/>
          <a:ln>
            <a:solidFill>
              <a:srgbClr val="A2A2A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07286" y="3504988"/>
            <a:ext cx="1259421" cy="751580"/>
          </a:xfrm>
          <a:prstGeom prst="line">
            <a:avLst/>
          </a:prstGeom>
          <a:noFill/>
          <a:ln>
            <a:solidFill>
              <a:srgbClr val="A2A2A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318353" y="3732294"/>
            <a:ext cx="1242820" cy="1277117"/>
          </a:xfrm>
          <a:prstGeom prst="line">
            <a:avLst/>
          </a:prstGeom>
          <a:noFill/>
          <a:ln>
            <a:solidFill>
              <a:srgbClr val="A2A2A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2444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Группа 278"/>
          <p:cNvGrpSpPr/>
          <p:nvPr/>
        </p:nvGrpSpPr>
        <p:grpSpPr>
          <a:xfrm>
            <a:off x="554205" y="5287114"/>
            <a:ext cx="638736" cy="364406"/>
            <a:chOff x="554205" y="4029720"/>
            <a:chExt cx="638736" cy="364406"/>
          </a:xfrm>
        </p:grpSpPr>
        <p:sp>
          <p:nvSpPr>
            <p:cNvPr id="280" name="Прямоугольник с двумя усеченными противолежащими углами 279"/>
            <p:cNvSpPr/>
            <p:nvPr/>
          </p:nvSpPr>
          <p:spPr>
            <a:xfrm>
              <a:off x="554205" y="4029720"/>
              <a:ext cx="638736" cy="364406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Прямоугольник с двумя усеченными противолежащими углами 280"/>
            <p:cNvSpPr/>
            <p:nvPr/>
          </p:nvSpPr>
          <p:spPr>
            <a:xfrm>
              <a:off x="599869" y="4075004"/>
              <a:ext cx="547409" cy="273838"/>
            </a:xfrm>
            <a:prstGeom prst="snip2DiagRect">
              <a:avLst>
                <a:gd name="adj1" fmla="val 0"/>
                <a:gd name="adj2" fmla="val 37112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2" name="Группа 281"/>
          <p:cNvGrpSpPr/>
          <p:nvPr/>
        </p:nvGrpSpPr>
        <p:grpSpPr>
          <a:xfrm>
            <a:off x="1526714" y="5730176"/>
            <a:ext cx="638736" cy="364406"/>
            <a:chOff x="554205" y="4029720"/>
            <a:chExt cx="638736" cy="364406"/>
          </a:xfrm>
        </p:grpSpPr>
        <p:sp>
          <p:nvSpPr>
            <p:cNvPr id="283" name="Прямоугольник с двумя усеченными противолежащими углами 282"/>
            <p:cNvSpPr/>
            <p:nvPr/>
          </p:nvSpPr>
          <p:spPr>
            <a:xfrm>
              <a:off x="554205" y="4029720"/>
              <a:ext cx="638736" cy="364406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Прямоугольник с двумя усеченными противолежащими углами 283"/>
            <p:cNvSpPr/>
            <p:nvPr/>
          </p:nvSpPr>
          <p:spPr>
            <a:xfrm>
              <a:off x="599869" y="4075004"/>
              <a:ext cx="547409" cy="273838"/>
            </a:xfrm>
            <a:prstGeom prst="snip2DiagRect">
              <a:avLst>
                <a:gd name="adj1" fmla="val 0"/>
                <a:gd name="adj2" fmla="val 37112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8" name="Группа 287"/>
          <p:cNvGrpSpPr/>
          <p:nvPr/>
        </p:nvGrpSpPr>
        <p:grpSpPr>
          <a:xfrm>
            <a:off x="2502102" y="4026870"/>
            <a:ext cx="638736" cy="364406"/>
            <a:chOff x="554205" y="4029720"/>
            <a:chExt cx="638736" cy="364406"/>
          </a:xfrm>
        </p:grpSpPr>
        <p:sp>
          <p:nvSpPr>
            <p:cNvPr id="289" name="Прямоугольник с двумя усеченными противолежащими углами 288"/>
            <p:cNvSpPr/>
            <p:nvPr/>
          </p:nvSpPr>
          <p:spPr>
            <a:xfrm>
              <a:off x="554205" y="4029720"/>
              <a:ext cx="638736" cy="364406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Прямоугольник с двумя усеченными противолежащими углами 289"/>
            <p:cNvSpPr/>
            <p:nvPr/>
          </p:nvSpPr>
          <p:spPr>
            <a:xfrm>
              <a:off x="599869" y="4075004"/>
              <a:ext cx="547409" cy="273838"/>
            </a:xfrm>
            <a:prstGeom prst="snip2DiagRect">
              <a:avLst>
                <a:gd name="adj1" fmla="val 0"/>
                <a:gd name="adj2" fmla="val 37112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2502102" y="5287114"/>
            <a:ext cx="638736" cy="364406"/>
            <a:chOff x="554205" y="4029720"/>
            <a:chExt cx="638736" cy="364406"/>
          </a:xfrm>
        </p:grpSpPr>
        <p:sp>
          <p:nvSpPr>
            <p:cNvPr id="292" name="Прямоугольник с двумя усеченными противолежащими углами 291"/>
            <p:cNvSpPr/>
            <p:nvPr/>
          </p:nvSpPr>
          <p:spPr>
            <a:xfrm>
              <a:off x="554205" y="4029720"/>
              <a:ext cx="638736" cy="364406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Прямоугольник с двумя усеченными противолежащими углами 292"/>
            <p:cNvSpPr/>
            <p:nvPr/>
          </p:nvSpPr>
          <p:spPr>
            <a:xfrm>
              <a:off x="599869" y="4075004"/>
              <a:ext cx="547409" cy="273838"/>
            </a:xfrm>
            <a:prstGeom prst="snip2DiagRect">
              <a:avLst>
                <a:gd name="adj1" fmla="val 0"/>
                <a:gd name="adj2" fmla="val 37112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22057" cy="10480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raphik LC Black" panose="020B0A03030202060203" pitchFamily="34" charset="0"/>
              </a:rPr>
              <a:t>РЕКОМЕНДАЦИИ СОВЕТА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z="800" smtClean="0">
                <a:solidFill>
                  <a:schemeClr val="tx1"/>
                </a:solidFill>
                <a:latin typeface="Graphik LC Light" panose="020B0403030202060203" pitchFamily="34" charset="0"/>
              </a:rPr>
              <a:pPr/>
              <a:t>9</a:t>
            </a:fld>
            <a:endParaRPr lang="ru-RU" sz="800" dirty="0">
              <a:solidFill>
                <a:schemeClr val="tx1"/>
              </a:solidFill>
              <a:latin typeface="Graphik LC Light" panose="020B0403030202060203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35138" y="1293864"/>
            <a:ext cx="5522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Глубокая интеграция с НОЦ и предприятиями реального </a:t>
            </a:r>
            <a:b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</a:b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сектора экономики региона. </a:t>
            </a:r>
            <a:b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</a:b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Стимулы и условия для проведения совместных исследований </a:t>
            </a:r>
            <a:b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</a:br>
            <a:r>
              <a:rPr lang="ru-RU" sz="1200" b="1" dirty="0">
                <a:solidFill>
                  <a:srgbClr val="202D62"/>
                </a:solidFill>
                <a:latin typeface="Graphik LC Bold" panose="020B0803030202060203" pitchFamily="34" charset="0"/>
              </a:rPr>
              <a:t>и совместного использования научного оборудования</a:t>
            </a:r>
          </a:p>
        </p:txBody>
      </p:sp>
      <p:sp>
        <p:nvSpPr>
          <p:cNvPr id="75" name="Google Shape;360;g1502a66fd60_0_315"/>
          <p:cNvSpPr/>
          <p:nvPr/>
        </p:nvSpPr>
        <p:spPr>
          <a:xfrm>
            <a:off x="6742999" y="1724955"/>
            <a:ext cx="4733346" cy="401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lvl="0"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Модели организации и управления консорциумами </a:t>
            </a:r>
            <a:b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</a:b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и партнерствами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Институт единых ответственных лиц по связям с компаниями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Методология системной интеграции университетов и компаний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Рамочные договора (ГПН, СИБУР, ТВЭЛ)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Совместные органы управления с компаниями (ПИШ </a:t>
            </a:r>
            <a:r>
              <a:rPr lang="ru-RU" sz="10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ИнЭС</a:t>
            </a: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)</a:t>
            </a:r>
          </a:p>
          <a:p>
            <a:pPr marL="11112" lvl="0">
              <a:buSzPct val="100000"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Образование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Единая </a:t>
            </a:r>
            <a:r>
              <a:rPr lang="ru-RU" sz="10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кампусная</a:t>
            </a: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 карта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Сетевые образовательные программы </a:t>
            </a:r>
            <a:b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(магистратура, аспирантура, ДПО)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Единое информационное пространство: </a:t>
            </a:r>
            <a:b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«Библиотека Большого университета Томска» </a:t>
            </a:r>
          </a:p>
          <a:p>
            <a:pPr marL="180975" marR="0" lvl="0" indent="-1698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Исследования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Первый отечественный 3D-принтер для работы в космосе 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Арктическая экспедиция в Карском, Восточно-Сибирском морях </a:t>
            </a:r>
            <a:b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</a:b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и море Лаптевых </a:t>
            </a:r>
          </a:p>
          <a:p>
            <a:pPr marL="180975" marR="0" lvl="0" indent="-1698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raphik LC Regular" panose="020B0503030202060203" pitchFamily="34" charset="0"/>
              <a:ea typeface="Verdana"/>
              <a:cs typeface="Verdana"/>
              <a:sym typeface="Verdana"/>
            </a:endParaRPr>
          </a:p>
          <a:p>
            <a:pPr marL="1100" lvl="0">
              <a:lnSpc>
                <a:spcPct val="114000"/>
              </a:lnSpc>
              <a:spcAft>
                <a:spcPts val="300"/>
              </a:spcAft>
              <a:buSzPts val="1400"/>
              <a:defRPr/>
            </a:pPr>
            <a:r>
              <a:rPr lang="ru-RU" sz="1100" kern="0" dirty="0">
                <a:latin typeface="Graphik LC Bold" panose="020B0803030202060203" pitchFamily="34" charset="0"/>
                <a:ea typeface="Verdana"/>
                <a:cs typeface="Verdana"/>
                <a:sym typeface="Verdana"/>
              </a:rPr>
              <a:t>Регион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Проект «Прорыв»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Геотермальная энергетика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Межвузовская </a:t>
            </a:r>
            <a:r>
              <a:rPr lang="ru-RU" sz="1000" kern="0" dirty="0" err="1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стартап</a:t>
            </a: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-студия</a:t>
            </a:r>
          </a:p>
          <a:p>
            <a:pPr marL="180975" lvl="0" indent="-169863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00" kern="0" dirty="0">
                <a:latin typeface="Graphik LC Regular" panose="020B0503030202060203" pitchFamily="34" charset="0"/>
                <a:ea typeface="Verdana"/>
                <a:cs typeface="Verdana"/>
                <a:sym typeface="Verdana"/>
              </a:rPr>
              <a:t>Проект «Бренд территории – Томской области»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2725" y="2848861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  <a:cs typeface="Calibri" panose="020F0502020204030204" pitchFamily="34" charset="0"/>
              </a:rPr>
              <a:t>Большой университет Томска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982725" y="2272315"/>
            <a:ext cx="342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latin typeface="Graphik LC Bold" panose="020B0803030202060203" pitchFamily="34" charset="0"/>
                <a:cs typeface="Calibri" panose="020F0502020204030204" pitchFamily="34" charset="0"/>
              </a:rPr>
              <a:t>Методология  «Проектный офис»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982725" y="2564962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ПИШ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raphik LC Bold" panose="020B0803030202060203" pitchFamily="34" charset="0"/>
              </a:rPr>
              <a:t>ИнЭС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phik LC Bold" panose="020B0803030202060203" pitchFamily="34" charset="0"/>
            </a:endParaRPr>
          </a:p>
        </p:txBody>
      </p:sp>
      <p:sp>
        <p:nvSpPr>
          <p:cNvPr id="8" name="Шеврон 7"/>
          <p:cNvSpPr/>
          <p:nvPr/>
        </p:nvSpPr>
        <p:spPr>
          <a:xfrm>
            <a:off x="1884438" y="2347699"/>
            <a:ext cx="96671" cy="96671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2" name="Шеврон 71"/>
          <p:cNvSpPr/>
          <p:nvPr/>
        </p:nvSpPr>
        <p:spPr>
          <a:xfrm>
            <a:off x="1884438" y="2635428"/>
            <a:ext cx="96671" cy="96671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1884438" y="2931404"/>
            <a:ext cx="96671" cy="96671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58" name="Группа 157"/>
          <p:cNvGrpSpPr/>
          <p:nvPr/>
        </p:nvGrpSpPr>
        <p:grpSpPr>
          <a:xfrm>
            <a:off x="1285488" y="4464510"/>
            <a:ext cx="1121189" cy="758019"/>
            <a:chOff x="943138" y="5291183"/>
            <a:chExt cx="1121189" cy="758019"/>
          </a:xfrm>
        </p:grpSpPr>
        <p:sp>
          <p:nvSpPr>
            <p:cNvPr id="159" name="Прямоугольник с двумя усеченными противолежащими углами 158"/>
            <p:cNvSpPr/>
            <p:nvPr/>
          </p:nvSpPr>
          <p:spPr>
            <a:xfrm>
              <a:off x="943138" y="5291183"/>
              <a:ext cx="1121189" cy="758019"/>
            </a:xfrm>
            <a:prstGeom prst="snip2DiagRect">
              <a:avLst>
                <a:gd name="adj1" fmla="val 0"/>
                <a:gd name="adj2" fmla="val 22624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с двумя усеченными противолежащими углами 159"/>
            <p:cNvSpPr/>
            <p:nvPr/>
          </p:nvSpPr>
          <p:spPr>
            <a:xfrm>
              <a:off x="996838" y="5356663"/>
              <a:ext cx="1013788" cy="627059"/>
            </a:xfrm>
            <a:prstGeom prst="snip2DiagRect">
              <a:avLst>
                <a:gd name="adj1" fmla="val 0"/>
                <a:gd name="adj2" fmla="val 22891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54205" y="4026870"/>
            <a:ext cx="638736" cy="364406"/>
            <a:chOff x="554205" y="4029720"/>
            <a:chExt cx="638736" cy="364406"/>
          </a:xfrm>
        </p:grpSpPr>
        <p:sp>
          <p:nvSpPr>
            <p:cNvPr id="174" name="Прямоугольник с двумя усеченными противолежащими углами 173"/>
            <p:cNvSpPr/>
            <p:nvPr/>
          </p:nvSpPr>
          <p:spPr>
            <a:xfrm>
              <a:off x="554205" y="4029720"/>
              <a:ext cx="638736" cy="364406"/>
            </a:xfrm>
            <a:prstGeom prst="snip2DiagRect">
              <a:avLst>
                <a:gd name="adj1" fmla="val 0"/>
                <a:gd name="adj2" fmla="val 33933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114300" dist="12700" dir="6000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Прямоугольник с двумя усеченными противолежащими углами 174"/>
            <p:cNvSpPr/>
            <p:nvPr/>
          </p:nvSpPr>
          <p:spPr>
            <a:xfrm>
              <a:off x="599869" y="4075004"/>
              <a:ext cx="547409" cy="273838"/>
            </a:xfrm>
            <a:prstGeom prst="snip2DiagRect">
              <a:avLst>
                <a:gd name="adj1" fmla="val 0"/>
                <a:gd name="adj2" fmla="val 37112"/>
              </a:avLst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0" name="Группа 239"/>
          <p:cNvGrpSpPr/>
          <p:nvPr/>
        </p:nvGrpSpPr>
        <p:grpSpPr>
          <a:xfrm>
            <a:off x="835137" y="4419690"/>
            <a:ext cx="2021889" cy="374560"/>
            <a:chOff x="819093" y="4419690"/>
            <a:chExt cx="2021889" cy="374560"/>
          </a:xfrm>
        </p:grpSpPr>
        <p:grpSp>
          <p:nvGrpSpPr>
            <p:cNvPr id="239" name="Группа 238"/>
            <p:cNvGrpSpPr/>
            <p:nvPr/>
          </p:nvGrpSpPr>
          <p:grpSpPr>
            <a:xfrm>
              <a:off x="2413000" y="4419690"/>
              <a:ext cx="427982" cy="374560"/>
              <a:chOff x="2413000" y="4419690"/>
              <a:chExt cx="427982" cy="374560"/>
            </a:xfrm>
          </p:grpSpPr>
          <p:sp>
            <p:nvSpPr>
              <p:cNvPr id="238" name="Полилиния 237"/>
              <p:cNvSpPr/>
              <p:nvPr/>
            </p:nvSpPr>
            <p:spPr>
              <a:xfrm>
                <a:off x="2413000" y="4470400"/>
                <a:ext cx="387350" cy="323850"/>
              </a:xfrm>
              <a:custGeom>
                <a:avLst/>
                <a:gdLst>
                  <a:gd name="connsiteX0" fmla="*/ 0 w 387350"/>
                  <a:gd name="connsiteY0" fmla="*/ 323850 h 323850"/>
                  <a:gd name="connsiteX1" fmla="*/ 387350 w 387350"/>
                  <a:gd name="connsiteY1" fmla="*/ 323850 h 323850"/>
                  <a:gd name="connsiteX2" fmla="*/ 387350 w 387350"/>
                  <a:gd name="connsiteY2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350" h="323850">
                    <a:moveTo>
                      <a:pt x="0" y="323850"/>
                    </a:moveTo>
                    <a:lnTo>
                      <a:pt x="387350" y="323850"/>
                    </a:lnTo>
                    <a:lnTo>
                      <a:pt x="387350" y="0"/>
                    </a:lnTo>
                  </a:path>
                </a:pathLst>
              </a:custGeom>
              <a:noFill/>
              <a:ln w="12700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Шеврон 185"/>
              <p:cNvSpPr/>
              <p:nvPr/>
            </p:nvSpPr>
            <p:spPr>
              <a:xfrm rot="5400000" flipH="1">
                <a:off x="2771138" y="4408269"/>
                <a:ext cx="58423" cy="81265"/>
              </a:xfrm>
              <a:prstGeom prst="chevron">
                <a:avLst>
                  <a:gd name="adj" fmla="val 59381"/>
                </a:avLst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7" name="Группа 186"/>
            <p:cNvGrpSpPr/>
            <p:nvPr/>
          </p:nvGrpSpPr>
          <p:grpSpPr>
            <a:xfrm flipH="1">
              <a:off x="819093" y="4419690"/>
              <a:ext cx="427982" cy="374560"/>
              <a:chOff x="2413000" y="4419690"/>
              <a:chExt cx="427982" cy="374560"/>
            </a:xfrm>
          </p:grpSpPr>
          <p:sp>
            <p:nvSpPr>
              <p:cNvPr id="188" name="Полилиния 187"/>
              <p:cNvSpPr/>
              <p:nvPr/>
            </p:nvSpPr>
            <p:spPr>
              <a:xfrm>
                <a:off x="2413000" y="4470400"/>
                <a:ext cx="387350" cy="323850"/>
              </a:xfrm>
              <a:custGeom>
                <a:avLst/>
                <a:gdLst>
                  <a:gd name="connsiteX0" fmla="*/ 0 w 387350"/>
                  <a:gd name="connsiteY0" fmla="*/ 323850 h 323850"/>
                  <a:gd name="connsiteX1" fmla="*/ 387350 w 387350"/>
                  <a:gd name="connsiteY1" fmla="*/ 323850 h 323850"/>
                  <a:gd name="connsiteX2" fmla="*/ 387350 w 387350"/>
                  <a:gd name="connsiteY2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350" h="323850">
                    <a:moveTo>
                      <a:pt x="0" y="323850"/>
                    </a:moveTo>
                    <a:lnTo>
                      <a:pt x="387350" y="323850"/>
                    </a:lnTo>
                    <a:lnTo>
                      <a:pt x="387350" y="0"/>
                    </a:lnTo>
                  </a:path>
                </a:pathLst>
              </a:custGeom>
              <a:noFill/>
              <a:ln w="12700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Шеврон 188"/>
              <p:cNvSpPr/>
              <p:nvPr/>
            </p:nvSpPr>
            <p:spPr>
              <a:xfrm rot="5400000" flipH="1">
                <a:off x="2771138" y="4408269"/>
                <a:ext cx="58423" cy="81265"/>
              </a:xfrm>
              <a:prstGeom prst="chevron">
                <a:avLst>
                  <a:gd name="adj" fmla="val 59381"/>
                </a:avLst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90" name="Группа 189"/>
          <p:cNvGrpSpPr/>
          <p:nvPr/>
        </p:nvGrpSpPr>
        <p:grpSpPr>
          <a:xfrm flipV="1">
            <a:off x="835137" y="4885671"/>
            <a:ext cx="2021889" cy="374560"/>
            <a:chOff x="819093" y="4419690"/>
            <a:chExt cx="2021889" cy="374560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2413000" y="4419690"/>
              <a:ext cx="427982" cy="374560"/>
              <a:chOff x="2413000" y="4419690"/>
              <a:chExt cx="427982" cy="374560"/>
            </a:xfrm>
          </p:grpSpPr>
          <p:sp>
            <p:nvSpPr>
              <p:cNvPr id="195" name="Полилиния 194"/>
              <p:cNvSpPr/>
              <p:nvPr/>
            </p:nvSpPr>
            <p:spPr>
              <a:xfrm>
                <a:off x="2413000" y="4470400"/>
                <a:ext cx="387350" cy="323850"/>
              </a:xfrm>
              <a:custGeom>
                <a:avLst/>
                <a:gdLst>
                  <a:gd name="connsiteX0" fmla="*/ 0 w 387350"/>
                  <a:gd name="connsiteY0" fmla="*/ 323850 h 323850"/>
                  <a:gd name="connsiteX1" fmla="*/ 387350 w 387350"/>
                  <a:gd name="connsiteY1" fmla="*/ 323850 h 323850"/>
                  <a:gd name="connsiteX2" fmla="*/ 387350 w 387350"/>
                  <a:gd name="connsiteY2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350" h="323850">
                    <a:moveTo>
                      <a:pt x="0" y="323850"/>
                    </a:moveTo>
                    <a:lnTo>
                      <a:pt x="387350" y="323850"/>
                    </a:lnTo>
                    <a:lnTo>
                      <a:pt x="387350" y="0"/>
                    </a:lnTo>
                  </a:path>
                </a:pathLst>
              </a:custGeom>
              <a:noFill/>
              <a:ln w="12700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Шеврон 195"/>
              <p:cNvSpPr/>
              <p:nvPr/>
            </p:nvSpPr>
            <p:spPr>
              <a:xfrm rot="5400000" flipH="1">
                <a:off x="2771138" y="4408269"/>
                <a:ext cx="58423" cy="81265"/>
              </a:xfrm>
              <a:prstGeom prst="chevron">
                <a:avLst>
                  <a:gd name="adj" fmla="val 59381"/>
                </a:avLst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Группа 191"/>
            <p:cNvGrpSpPr/>
            <p:nvPr/>
          </p:nvGrpSpPr>
          <p:grpSpPr>
            <a:xfrm flipH="1">
              <a:off x="819093" y="4419690"/>
              <a:ext cx="427982" cy="374560"/>
              <a:chOff x="2413000" y="4419690"/>
              <a:chExt cx="427982" cy="374560"/>
            </a:xfrm>
          </p:grpSpPr>
          <p:sp>
            <p:nvSpPr>
              <p:cNvPr id="193" name="Полилиния 192"/>
              <p:cNvSpPr/>
              <p:nvPr/>
            </p:nvSpPr>
            <p:spPr>
              <a:xfrm>
                <a:off x="2413000" y="4470400"/>
                <a:ext cx="387350" cy="323850"/>
              </a:xfrm>
              <a:custGeom>
                <a:avLst/>
                <a:gdLst>
                  <a:gd name="connsiteX0" fmla="*/ 0 w 387350"/>
                  <a:gd name="connsiteY0" fmla="*/ 323850 h 323850"/>
                  <a:gd name="connsiteX1" fmla="*/ 387350 w 387350"/>
                  <a:gd name="connsiteY1" fmla="*/ 323850 h 323850"/>
                  <a:gd name="connsiteX2" fmla="*/ 387350 w 387350"/>
                  <a:gd name="connsiteY2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350" h="323850">
                    <a:moveTo>
                      <a:pt x="0" y="323850"/>
                    </a:moveTo>
                    <a:lnTo>
                      <a:pt x="387350" y="323850"/>
                    </a:lnTo>
                    <a:lnTo>
                      <a:pt x="387350" y="0"/>
                    </a:lnTo>
                  </a:path>
                </a:pathLst>
              </a:custGeom>
              <a:noFill/>
              <a:ln w="12700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Шеврон 193"/>
              <p:cNvSpPr/>
              <p:nvPr/>
            </p:nvSpPr>
            <p:spPr>
              <a:xfrm rot="5400000" flipH="1">
                <a:off x="2771138" y="4408269"/>
                <a:ext cx="58423" cy="81265"/>
              </a:xfrm>
              <a:prstGeom prst="chevron">
                <a:avLst>
                  <a:gd name="adj" fmla="val 59381"/>
                </a:avLst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97" name="Группа 196"/>
          <p:cNvGrpSpPr/>
          <p:nvPr/>
        </p:nvGrpSpPr>
        <p:grpSpPr>
          <a:xfrm>
            <a:off x="1805450" y="3967405"/>
            <a:ext cx="81265" cy="481496"/>
            <a:chOff x="1324848" y="3685083"/>
            <a:chExt cx="81265" cy="481496"/>
          </a:xfrm>
        </p:grpSpPr>
        <p:cxnSp>
          <p:nvCxnSpPr>
            <p:cNvPr id="198" name="Прямая со стрелкой 197"/>
            <p:cNvCxnSpPr/>
            <p:nvPr/>
          </p:nvCxnSpPr>
          <p:spPr>
            <a:xfrm>
              <a:off x="1365481" y="3742447"/>
              <a:ext cx="0" cy="424132"/>
            </a:xfrm>
            <a:prstGeom prst="straightConnector1">
              <a:avLst/>
            </a:prstGeom>
            <a:noFill/>
            <a:ln>
              <a:solidFill>
                <a:srgbClr val="A2A2A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0" name="Шеврон 199"/>
            <p:cNvSpPr/>
            <p:nvPr/>
          </p:nvSpPr>
          <p:spPr>
            <a:xfrm rot="5400000" flipH="1">
              <a:off x="1336269" y="3673662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Группа 200"/>
          <p:cNvGrpSpPr/>
          <p:nvPr/>
        </p:nvGrpSpPr>
        <p:grpSpPr>
          <a:xfrm rot="10800000">
            <a:off x="1805450" y="5234953"/>
            <a:ext cx="81265" cy="481496"/>
            <a:chOff x="1324848" y="3685083"/>
            <a:chExt cx="81265" cy="481496"/>
          </a:xfrm>
        </p:grpSpPr>
        <p:cxnSp>
          <p:nvCxnSpPr>
            <p:cNvPr id="202" name="Прямая со стрелкой 201"/>
            <p:cNvCxnSpPr/>
            <p:nvPr/>
          </p:nvCxnSpPr>
          <p:spPr>
            <a:xfrm>
              <a:off x="1365481" y="3742447"/>
              <a:ext cx="0" cy="424132"/>
            </a:xfrm>
            <a:prstGeom prst="straightConnector1">
              <a:avLst/>
            </a:prstGeom>
            <a:noFill/>
            <a:ln>
              <a:solidFill>
                <a:srgbClr val="A2A2A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Шеврон 202"/>
            <p:cNvSpPr/>
            <p:nvPr/>
          </p:nvSpPr>
          <p:spPr>
            <a:xfrm rot="5400000" flipH="1">
              <a:off x="1336269" y="3673662"/>
              <a:ext cx="58423" cy="81265"/>
            </a:xfrm>
            <a:prstGeom prst="chevron">
              <a:avLst>
                <a:gd name="adj" fmla="val 59381"/>
              </a:avLst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6565005" y="3000203"/>
            <a:ext cx="185361" cy="185359"/>
            <a:chOff x="6235713" y="1794529"/>
            <a:chExt cx="185361" cy="185359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42" name="Прямоугольник 141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Шеврон 142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6460785" y="1293864"/>
            <a:ext cx="15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raphik LC Black" panose="020B0A03030202060203" pitchFamily="34" charset="0"/>
                <a:ea typeface="Verdana" panose="020B0604030504040204" pitchFamily="34" charset="0"/>
              </a:rPr>
              <a:t>РЕЗУЛЬТАТЫ</a:t>
            </a:r>
          </a:p>
        </p:txBody>
      </p:sp>
      <p:grpSp>
        <p:nvGrpSpPr>
          <p:cNvPr id="145" name="Группа 144"/>
          <p:cNvGrpSpPr/>
          <p:nvPr/>
        </p:nvGrpSpPr>
        <p:grpSpPr>
          <a:xfrm>
            <a:off x="6565005" y="4214684"/>
            <a:ext cx="185361" cy="185359"/>
            <a:chOff x="6235713" y="1794529"/>
            <a:chExt cx="185361" cy="185359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Шеврон 147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6565005" y="5109128"/>
            <a:ext cx="185361" cy="185359"/>
            <a:chOff x="6235713" y="1794529"/>
            <a:chExt cx="185361" cy="185359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Шеврон 151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37673" y="3186922"/>
            <a:ext cx="4470400" cy="2488042"/>
            <a:chOff x="1237673" y="3463636"/>
            <a:chExt cx="4470400" cy="2488042"/>
          </a:xfrm>
        </p:grpSpPr>
        <p:cxnSp>
          <p:nvCxnSpPr>
            <p:cNvPr id="56" name="Прямая соединительная линия 55"/>
            <p:cNvCxnSpPr>
              <a:stCxn id="10" idx="1"/>
            </p:cNvCxnSpPr>
            <p:nvPr/>
          </p:nvCxnSpPr>
          <p:spPr>
            <a:xfrm flipH="1">
              <a:off x="3474357" y="4100945"/>
              <a:ext cx="7752" cy="1850733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rgbClr val="A2A2A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2" name="Группа 11"/>
            <p:cNvGrpSpPr/>
            <p:nvPr/>
          </p:nvGrpSpPr>
          <p:grpSpPr>
            <a:xfrm>
              <a:off x="2754511" y="3574894"/>
              <a:ext cx="1355368" cy="1355366"/>
              <a:chOff x="2489879" y="3217477"/>
              <a:chExt cx="1884631" cy="1884631"/>
            </a:xfrm>
          </p:grpSpPr>
          <p:sp>
            <p:nvSpPr>
              <p:cNvPr id="277" name="Шеврон 276"/>
              <p:cNvSpPr/>
              <p:nvPr/>
            </p:nvSpPr>
            <p:spPr>
              <a:xfrm rot="14400000" flipH="1">
                <a:off x="4167342" y="3572111"/>
                <a:ext cx="103546" cy="144030"/>
              </a:xfrm>
              <a:prstGeom prst="chevron">
                <a:avLst>
                  <a:gd name="adj" fmla="val 59381"/>
                </a:avLst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Дуга 32"/>
              <p:cNvSpPr/>
              <p:nvPr/>
            </p:nvSpPr>
            <p:spPr>
              <a:xfrm rot="18000000">
                <a:off x="2489879" y="3217477"/>
                <a:ext cx="1884631" cy="1884631"/>
              </a:xfrm>
              <a:prstGeom prst="arc">
                <a:avLst>
                  <a:gd name="adj1" fmla="val 16200000"/>
                  <a:gd name="adj2" fmla="val 1521701"/>
                </a:avLst>
              </a:prstGeom>
              <a:ln w="19050">
                <a:solidFill>
                  <a:srgbClr val="A2A2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Полилиния 9"/>
            <p:cNvSpPr/>
            <p:nvPr/>
          </p:nvSpPr>
          <p:spPr>
            <a:xfrm>
              <a:off x="1237673" y="3463636"/>
              <a:ext cx="4470400" cy="637309"/>
            </a:xfrm>
            <a:custGeom>
              <a:avLst/>
              <a:gdLst>
                <a:gd name="connsiteX0" fmla="*/ 0 w 4470400"/>
                <a:gd name="connsiteY0" fmla="*/ 0 h 637309"/>
                <a:gd name="connsiteX1" fmla="*/ 2244436 w 4470400"/>
                <a:gd name="connsiteY1" fmla="*/ 637309 h 637309"/>
                <a:gd name="connsiteX2" fmla="*/ 4470400 w 4470400"/>
                <a:gd name="connsiteY2" fmla="*/ 18473 h 63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0400" h="637309">
                  <a:moveTo>
                    <a:pt x="0" y="0"/>
                  </a:moveTo>
                  <a:lnTo>
                    <a:pt x="2244436" y="637309"/>
                  </a:lnTo>
                  <a:lnTo>
                    <a:pt x="4470400" y="18473"/>
                  </a:lnTo>
                </a:path>
              </a:pathLst>
            </a:custGeom>
            <a:noFill/>
            <a:ln w="28575">
              <a:solidFill>
                <a:srgbClr val="A2A2A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270095" y="4241100"/>
            <a:ext cx="1206712" cy="698120"/>
            <a:chOff x="3795152" y="4051852"/>
            <a:chExt cx="1206712" cy="698120"/>
          </a:xfrm>
        </p:grpSpPr>
        <p:grpSp>
          <p:nvGrpSpPr>
            <p:cNvPr id="199" name="Группа 198"/>
            <p:cNvGrpSpPr/>
            <p:nvPr/>
          </p:nvGrpSpPr>
          <p:grpSpPr>
            <a:xfrm>
              <a:off x="3795152" y="4051852"/>
              <a:ext cx="1206712" cy="698120"/>
              <a:chOff x="943138" y="5291183"/>
              <a:chExt cx="1121189" cy="758019"/>
            </a:xfrm>
          </p:grpSpPr>
          <p:sp>
            <p:nvSpPr>
              <p:cNvPr id="212" name="Прямоугольник с двумя усеченными противолежащими углами 211"/>
              <p:cNvSpPr/>
              <p:nvPr/>
            </p:nvSpPr>
            <p:spPr>
              <a:xfrm>
                <a:off x="943138" y="5291183"/>
                <a:ext cx="1121189" cy="758019"/>
              </a:xfrm>
              <a:prstGeom prst="snip2DiagRect">
                <a:avLst>
                  <a:gd name="adj1" fmla="val 0"/>
                  <a:gd name="adj2" fmla="val 22624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с двумя усеченными противолежащими углами 223"/>
              <p:cNvSpPr/>
              <p:nvPr/>
            </p:nvSpPr>
            <p:spPr>
              <a:xfrm>
                <a:off x="996838" y="5356663"/>
                <a:ext cx="1013788" cy="627059"/>
              </a:xfrm>
              <a:prstGeom prst="snip2DiagRect">
                <a:avLst>
                  <a:gd name="adj1" fmla="val 0"/>
                  <a:gd name="adj2" fmla="val 22891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69527" y="4271931"/>
              <a:ext cx="257962" cy="257962"/>
            </a:xfrm>
            <a:prstGeom prst="rect">
              <a:avLst/>
            </a:prstGeom>
          </p:spPr>
        </p:pic>
      </p:grpSp>
      <p:pic>
        <p:nvPicPr>
          <p:cNvPr id="264" name="Рисунок 26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81" y="5358176"/>
            <a:ext cx="396579" cy="1895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5"/>
          <a:stretch/>
        </p:blipFill>
        <p:spPr>
          <a:xfrm>
            <a:off x="2587598" y="4164309"/>
            <a:ext cx="467745" cy="8952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526714" y="3587390"/>
            <a:ext cx="638736" cy="364406"/>
            <a:chOff x="1526714" y="3587390"/>
            <a:chExt cx="638736" cy="364406"/>
          </a:xfrm>
        </p:grpSpPr>
        <p:grpSp>
          <p:nvGrpSpPr>
            <p:cNvPr id="285" name="Группа 284"/>
            <p:cNvGrpSpPr/>
            <p:nvPr/>
          </p:nvGrpSpPr>
          <p:grpSpPr>
            <a:xfrm>
              <a:off x="1526714" y="3587390"/>
              <a:ext cx="638736" cy="364406"/>
              <a:chOff x="554205" y="4029720"/>
              <a:chExt cx="638736" cy="364406"/>
            </a:xfrm>
          </p:grpSpPr>
          <p:sp>
            <p:nvSpPr>
              <p:cNvPr id="286" name="Прямоугольник с двумя усеченными противолежащими углами 285"/>
              <p:cNvSpPr/>
              <p:nvPr/>
            </p:nvSpPr>
            <p:spPr>
              <a:xfrm>
                <a:off x="554205" y="4029720"/>
                <a:ext cx="638736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Прямоугольник с двумя усеченными противолежащими углами 286"/>
              <p:cNvSpPr/>
              <p:nvPr/>
            </p:nvSpPr>
            <p:spPr>
              <a:xfrm>
                <a:off x="599869" y="4075004"/>
                <a:ext cx="547409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5517" y="3657427"/>
              <a:ext cx="201131" cy="230197"/>
            </a:xfrm>
            <a:prstGeom prst="rect">
              <a:avLst/>
            </a:prstGeom>
          </p:spPr>
        </p:pic>
      </p:grpSp>
      <p:pic>
        <p:nvPicPr>
          <p:cNvPr id="267" name="Рисунок 26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664" y="5801064"/>
            <a:ext cx="230836" cy="228699"/>
          </a:xfrm>
          <a:prstGeom prst="rect">
            <a:avLst/>
          </a:prstGeom>
        </p:spPr>
      </p:pic>
      <p:pic>
        <p:nvPicPr>
          <p:cNvPr id="268" name="Рисунок 26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r="17407" b="15017"/>
          <a:stretch/>
        </p:blipFill>
        <p:spPr>
          <a:xfrm>
            <a:off x="771050" y="4091364"/>
            <a:ext cx="191590" cy="240823"/>
          </a:xfrm>
          <a:prstGeom prst="rect">
            <a:avLst/>
          </a:prstGeom>
        </p:spPr>
      </p:pic>
      <p:pic>
        <p:nvPicPr>
          <p:cNvPr id="269" name="Рисунок 2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r="28291" b="21696"/>
          <a:stretch/>
        </p:blipFill>
        <p:spPr>
          <a:xfrm>
            <a:off x="792608" y="5370507"/>
            <a:ext cx="148474" cy="197276"/>
          </a:xfrm>
          <a:prstGeom prst="rect">
            <a:avLst/>
          </a:prstGeom>
        </p:spPr>
      </p:pic>
      <p:pic>
        <p:nvPicPr>
          <p:cNvPr id="294" name="Рисунок 29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7101" y="4707790"/>
            <a:ext cx="257962" cy="257962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3637292" y="5006233"/>
            <a:ext cx="2472319" cy="730047"/>
            <a:chOff x="3637292" y="5006233"/>
            <a:chExt cx="2472319" cy="730047"/>
          </a:xfrm>
        </p:grpSpPr>
        <p:grpSp>
          <p:nvGrpSpPr>
            <p:cNvPr id="305" name="Группа 304"/>
            <p:cNvGrpSpPr/>
            <p:nvPr/>
          </p:nvGrpSpPr>
          <p:grpSpPr>
            <a:xfrm>
              <a:off x="4902899" y="5038160"/>
              <a:ext cx="1206712" cy="698120"/>
              <a:chOff x="5012916" y="4955218"/>
              <a:chExt cx="1206712" cy="698120"/>
            </a:xfrm>
          </p:grpSpPr>
          <p:grpSp>
            <p:nvGrpSpPr>
              <p:cNvPr id="306" name="Группа 305"/>
              <p:cNvGrpSpPr/>
              <p:nvPr/>
            </p:nvGrpSpPr>
            <p:grpSpPr>
              <a:xfrm>
                <a:off x="5012916" y="4955218"/>
                <a:ext cx="1206712" cy="698120"/>
                <a:chOff x="943138" y="5291183"/>
                <a:chExt cx="1121189" cy="758019"/>
              </a:xfrm>
            </p:grpSpPr>
            <p:sp>
              <p:nvSpPr>
                <p:cNvPr id="308" name="Прямоугольник с двумя усеченными противолежащими углами 307"/>
                <p:cNvSpPr/>
                <p:nvPr/>
              </p:nvSpPr>
              <p:spPr>
                <a:xfrm>
                  <a:off x="943138" y="5291183"/>
                  <a:ext cx="1121189" cy="758019"/>
                </a:xfrm>
                <a:prstGeom prst="snip2DiagRect">
                  <a:avLst>
                    <a:gd name="adj1" fmla="val 0"/>
                    <a:gd name="adj2" fmla="val 22624"/>
                  </a:avLst>
                </a:prstGeom>
                <a:solidFill>
                  <a:schemeClr val="bg1"/>
                </a:solidFill>
                <a:ln w="12700">
                  <a:noFill/>
                </a:ln>
                <a:effectLst>
                  <a:outerShdw blurRad="114300" dist="12700" dir="600000" sx="101000" sy="101000" algn="ctr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9" name="Прямоугольник с двумя усеченными противолежащими углами 308"/>
                <p:cNvSpPr/>
                <p:nvPr/>
              </p:nvSpPr>
              <p:spPr>
                <a:xfrm>
                  <a:off x="996838" y="5356663"/>
                  <a:ext cx="1013788" cy="627059"/>
                </a:xfrm>
                <a:prstGeom prst="snip2DiagRect">
                  <a:avLst>
                    <a:gd name="adj1" fmla="val 0"/>
                    <a:gd name="adj2" fmla="val 22891"/>
                  </a:avLst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307" name="Рисунок 306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37888" y="5127546"/>
                <a:ext cx="356768" cy="353465"/>
              </a:xfrm>
              <a:prstGeom prst="rect">
                <a:avLst/>
              </a:prstGeom>
            </p:spPr>
          </p:pic>
        </p:grpSp>
        <p:grpSp>
          <p:nvGrpSpPr>
            <p:cNvPr id="300" name="Группа 299"/>
            <p:cNvGrpSpPr/>
            <p:nvPr/>
          </p:nvGrpSpPr>
          <p:grpSpPr>
            <a:xfrm>
              <a:off x="3637292" y="5006233"/>
              <a:ext cx="1206712" cy="698120"/>
              <a:chOff x="3626901" y="8340261"/>
              <a:chExt cx="1206712" cy="698120"/>
            </a:xfrm>
          </p:grpSpPr>
          <p:grpSp>
            <p:nvGrpSpPr>
              <p:cNvPr id="301" name="Группа 300"/>
              <p:cNvGrpSpPr/>
              <p:nvPr/>
            </p:nvGrpSpPr>
            <p:grpSpPr>
              <a:xfrm>
                <a:off x="3626901" y="8340261"/>
                <a:ext cx="1206712" cy="698120"/>
                <a:chOff x="943138" y="5291183"/>
                <a:chExt cx="1121189" cy="758019"/>
              </a:xfrm>
            </p:grpSpPr>
            <p:sp>
              <p:nvSpPr>
                <p:cNvPr id="303" name="Прямоугольник с двумя усеченными противолежащими углами 302"/>
                <p:cNvSpPr/>
                <p:nvPr/>
              </p:nvSpPr>
              <p:spPr>
                <a:xfrm>
                  <a:off x="943138" y="5291183"/>
                  <a:ext cx="1121189" cy="758019"/>
                </a:xfrm>
                <a:prstGeom prst="snip2DiagRect">
                  <a:avLst>
                    <a:gd name="adj1" fmla="val 0"/>
                    <a:gd name="adj2" fmla="val 22624"/>
                  </a:avLst>
                </a:prstGeom>
                <a:solidFill>
                  <a:schemeClr val="bg1"/>
                </a:solidFill>
                <a:ln w="12700">
                  <a:noFill/>
                </a:ln>
                <a:effectLst>
                  <a:outerShdw blurRad="114300" dist="12700" dir="600000" sx="101000" sy="101000" algn="ctr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4" name="Прямоугольник с двумя усеченными противолежащими углами 303"/>
                <p:cNvSpPr/>
                <p:nvPr/>
              </p:nvSpPr>
              <p:spPr>
                <a:xfrm>
                  <a:off x="996838" y="5356663"/>
                  <a:ext cx="1013788" cy="627059"/>
                </a:xfrm>
                <a:prstGeom prst="snip2DiagRect">
                  <a:avLst>
                    <a:gd name="adj1" fmla="val 0"/>
                    <a:gd name="adj2" fmla="val 22891"/>
                  </a:avLst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302" name="Рисунок 30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9002" y="8548021"/>
                <a:ext cx="490390" cy="234436"/>
              </a:xfrm>
              <a:prstGeom prst="rect">
                <a:avLst/>
              </a:prstGeom>
            </p:spPr>
          </p:pic>
        </p:grpSp>
      </p:grpSp>
      <p:grpSp>
        <p:nvGrpSpPr>
          <p:cNvPr id="295" name="Группа 294"/>
          <p:cNvGrpSpPr/>
          <p:nvPr/>
        </p:nvGrpSpPr>
        <p:grpSpPr>
          <a:xfrm>
            <a:off x="4191888" y="4843770"/>
            <a:ext cx="1080789" cy="364406"/>
            <a:chOff x="4194895" y="8145603"/>
            <a:chExt cx="1080789" cy="364406"/>
          </a:xfrm>
        </p:grpSpPr>
        <p:grpSp>
          <p:nvGrpSpPr>
            <p:cNvPr id="296" name="Группа 295"/>
            <p:cNvGrpSpPr/>
            <p:nvPr/>
          </p:nvGrpSpPr>
          <p:grpSpPr>
            <a:xfrm>
              <a:off x="4194895" y="8145603"/>
              <a:ext cx="1080789" cy="364406"/>
              <a:chOff x="943138" y="5475304"/>
              <a:chExt cx="1121189" cy="364406"/>
            </a:xfrm>
          </p:grpSpPr>
          <p:sp>
            <p:nvSpPr>
              <p:cNvPr id="298" name="Прямоугольник с двумя усеченными противолежащими углами 297"/>
              <p:cNvSpPr/>
              <p:nvPr/>
            </p:nvSpPr>
            <p:spPr>
              <a:xfrm>
                <a:off x="943138" y="5475304"/>
                <a:ext cx="1121189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Прямоугольник с двумя усеченными противолежащими углами 298"/>
              <p:cNvSpPr/>
              <p:nvPr/>
            </p:nvSpPr>
            <p:spPr>
              <a:xfrm>
                <a:off x="990601" y="5520588"/>
                <a:ext cx="1013788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97" name="Рисунок 296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59" r="36657" b="63055"/>
            <a:stretch/>
          </p:blipFill>
          <p:spPr>
            <a:xfrm>
              <a:off x="4615007" y="8210608"/>
              <a:ext cx="240564" cy="234396"/>
            </a:xfrm>
            <a:prstGeom prst="rect">
              <a:avLst/>
            </a:prstGeom>
          </p:spPr>
        </p:pic>
      </p:grpSp>
      <p:grpSp>
        <p:nvGrpSpPr>
          <p:cNvPr id="310" name="Группа 309"/>
          <p:cNvGrpSpPr/>
          <p:nvPr/>
        </p:nvGrpSpPr>
        <p:grpSpPr>
          <a:xfrm>
            <a:off x="3654158" y="4395759"/>
            <a:ext cx="758804" cy="364406"/>
            <a:chOff x="1406646" y="3587390"/>
            <a:chExt cx="758804" cy="364406"/>
          </a:xfrm>
        </p:grpSpPr>
        <p:grpSp>
          <p:nvGrpSpPr>
            <p:cNvPr id="311" name="Группа 310"/>
            <p:cNvGrpSpPr/>
            <p:nvPr/>
          </p:nvGrpSpPr>
          <p:grpSpPr>
            <a:xfrm>
              <a:off x="1406646" y="3587390"/>
              <a:ext cx="758804" cy="364406"/>
              <a:chOff x="434137" y="4029720"/>
              <a:chExt cx="758804" cy="364406"/>
            </a:xfrm>
          </p:grpSpPr>
          <p:sp>
            <p:nvSpPr>
              <p:cNvPr id="313" name="Прямоугольник с двумя усеченными противолежащими углами 312"/>
              <p:cNvSpPr/>
              <p:nvPr/>
            </p:nvSpPr>
            <p:spPr>
              <a:xfrm>
                <a:off x="434137" y="4029720"/>
                <a:ext cx="758804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Прямоугольник с двумя усеченными противолежащими углами 313"/>
              <p:cNvSpPr/>
              <p:nvPr/>
            </p:nvSpPr>
            <p:spPr>
              <a:xfrm>
                <a:off x="496969" y="4075004"/>
                <a:ext cx="650310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12" name="Рисунок 3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4067" y="3657427"/>
              <a:ext cx="201131" cy="230197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3986272" y="3959286"/>
            <a:ext cx="755569" cy="364406"/>
            <a:chOff x="4023239" y="3959286"/>
            <a:chExt cx="755569" cy="364406"/>
          </a:xfrm>
        </p:grpSpPr>
        <p:grpSp>
          <p:nvGrpSpPr>
            <p:cNvPr id="315" name="Группа 314"/>
            <p:cNvGrpSpPr/>
            <p:nvPr/>
          </p:nvGrpSpPr>
          <p:grpSpPr>
            <a:xfrm>
              <a:off x="4023239" y="3959286"/>
              <a:ext cx="755569" cy="364406"/>
              <a:chOff x="437372" y="4029720"/>
              <a:chExt cx="755569" cy="364406"/>
            </a:xfrm>
          </p:grpSpPr>
          <p:sp>
            <p:nvSpPr>
              <p:cNvPr id="316" name="Прямоугольник с двумя усеченными противолежащими углами 315"/>
              <p:cNvSpPr/>
              <p:nvPr/>
            </p:nvSpPr>
            <p:spPr>
              <a:xfrm>
                <a:off x="437372" y="4029720"/>
                <a:ext cx="755569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Прямоугольник с двумя усеченными противолежащими углами 316"/>
              <p:cNvSpPr/>
              <p:nvPr/>
            </p:nvSpPr>
            <p:spPr>
              <a:xfrm>
                <a:off x="499741" y="4075004"/>
                <a:ext cx="647537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18" name="Рисунок 3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65"/>
            <a:stretch/>
          </p:blipFill>
          <p:spPr>
            <a:xfrm>
              <a:off x="4163888" y="4096725"/>
              <a:ext cx="467745" cy="8952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4999018" y="3981794"/>
            <a:ext cx="638736" cy="364406"/>
            <a:chOff x="5106635" y="3981794"/>
            <a:chExt cx="638736" cy="364406"/>
          </a:xfrm>
        </p:grpSpPr>
        <p:grpSp>
          <p:nvGrpSpPr>
            <p:cNvPr id="319" name="Группа 318"/>
            <p:cNvGrpSpPr/>
            <p:nvPr/>
          </p:nvGrpSpPr>
          <p:grpSpPr>
            <a:xfrm>
              <a:off x="5106635" y="3981794"/>
              <a:ext cx="638736" cy="364406"/>
              <a:chOff x="554205" y="4029720"/>
              <a:chExt cx="638736" cy="364406"/>
            </a:xfrm>
          </p:grpSpPr>
          <p:sp>
            <p:nvSpPr>
              <p:cNvPr id="320" name="Прямоугольник с двумя усеченными противолежащими углами 319"/>
              <p:cNvSpPr/>
              <p:nvPr/>
            </p:nvSpPr>
            <p:spPr>
              <a:xfrm>
                <a:off x="554205" y="4029720"/>
                <a:ext cx="638736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Прямоугольник с двумя усеченными противолежащими углами 320"/>
              <p:cNvSpPr/>
              <p:nvPr/>
            </p:nvSpPr>
            <p:spPr>
              <a:xfrm>
                <a:off x="599869" y="4075004"/>
                <a:ext cx="547409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22" name="Рисунок 3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3" r="17407" b="15017"/>
            <a:stretch/>
          </p:blipFill>
          <p:spPr>
            <a:xfrm>
              <a:off x="5323480" y="4046288"/>
              <a:ext cx="191590" cy="240823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301938" y="4411582"/>
            <a:ext cx="638736" cy="364406"/>
            <a:chOff x="4732078" y="4467576"/>
            <a:chExt cx="638736" cy="364406"/>
          </a:xfrm>
        </p:grpSpPr>
        <p:grpSp>
          <p:nvGrpSpPr>
            <p:cNvPr id="323" name="Группа 322"/>
            <p:cNvGrpSpPr/>
            <p:nvPr/>
          </p:nvGrpSpPr>
          <p:grpSpPr>
            <a:xfrm>
              <a:off x="4732078" y="4467576"/>
              <a:ext cx="638736" cy="364406"/>
              <a:chOff x="554205" y="4029720"/>
              <a:chExt cx="638736" cy="364406"/>
            </a:xfrm>
          </p:grpSpPr>
          <p:sp>
            <p:nvSpPr>
              <p:cNvPr id="324" name="Прямоугольник с двумя усеченными противолежащими углами 323"/>
              <p:cNvSpPr/>
              <p:nvPr/>
            </p:nvSpPr>
            <p:spPr>
              <a:xfrm>
                <a:off x="554205" y="4029720"/>
                <a:ext cx="638736" cy="364406"/>
              </a:xfrm>
              <a:prstGeom prst="snip2DiagRect">
                <a:avLst>
                  <a:gd name="adj1" fmla="val 0"/>
                  <a:gd name="adj2" fmla="val 33933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outerShdw blurRad="114300" dist="12700" dir="600000" sx="101000" sy="101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Прямоугольник с двумя усеченными противолежащими углами 324"/>
              <p:cNvSpPr/>
              <p:nvPr/>
            </p:nvSpPr>
            <p:spPr>
              <a:xfrm>
                <a:off x="599869" y="4075004"/>
                <a:ext cx="547409" cy="273838"/>
              </a:xfrm>
              <a:prstGeom prst="snip2DiagRect">
                <a:avLst>
                  <a:gd name="adj1" fmla="val 0"/>
                  <a:gd name="adj2" fmla="val 37112"/>
                </a:avLst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26" name="Рисунок 3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1" r="28291" b="21696"/>
            <a:stretch/>
          </p:blipFill>
          <p:spPr>
            <a:xfrm>
              <a:off x="4970481" y="4550969"/>
              <a:ext cx="148474" cy="197276"/>
            </a:xfrm>
            <a:prstGeom prst="rect">
              <a:avLst/>
            </a:prstGeom>
          </p:spPr>
        </p:pic>
      </p:grpSp>
      <p:grpSp>
        <p:nvGrpSpPr>
          <p:cNvPr id="328" name="Группа 327"/>
          <p:cNvGrpSpPr/>
          <p:nvPr/>
        </p:nvGrpSpPr>
        <p:grpSpPr>
          <a:xfrm>
            <a:off x="6565005" y="1760995"/>
            <a:ext cx="185361" cy="185359"/>
            <a:chOff x="6235713" y="1794529"/>
            <a:chExt cx="185361" cy="185359"/>
          </a:xfrm>
        </p:grpSpPr>
        <p:sp>
          <p:nvSpPr>
            <p:cNvPr id="329" name="Прямоугольник 328"/>
            <p:cNvSpPr/>
            <p:nvPr/>
          </p:nvSpPr>
          <p:spPr>
            <a:xfrm>
              <a:off x="6235713" y="1794529"/>
              <a:ext cx="185361" cy="18535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330" name="Прямоугольник 329"/>
            <p:cNvSpPr/>
            <p:nvPr/>
          </p:nvSpPr>
          <p:spPr>
            <a:xfrm>
              <a:off x="6261513" y="1820328"/>
              <a:ext cx="133761" cy="1337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Шеврон 330"/>
            <p:cNvSpPr/>
            <p:nvPr/>
          </p:nvSpPr>
          <p:spPr>
            <a:xfrm rot="5400000">
              <a:off x="6303480" y="1859186"/>
              <a:ext cx="49824" cy="69305"/>
            </a:xfrm>
            <a:prstGeom prst="chevron">
              <a:avLst>
                <a:gd name="adj" fmla="val 59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71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ПУ2022">
      <a:dk1>
        <a:sysClr val="windowText" lastClr="000000"/>
      </a:dk1>
      <a:lt1>
        <a:sysClr val="window" lastClr="FFFFFF"/>
      </a:lt1>
      <a:dk2>
        <a:srgbClr val="6C6D6C"/>
      </a:dk2>
      <a:lt2>
        <a:srgbClr val="E7E6E6"/>
      </a:lt2>
      <a:accent1>
        <a:srgbClr val="6B6C6B"/>
      </a:accent1>
      <a:accent2>
        <a:srgbClr val="28BE46"/>
      </a:accent2>
      <a:accent3>
        <a:srgbClr val="FF4460"/>
      </a:accent3>
      <a:accent4>
        <a:srgbClr val="FFB600"/>
      </a:accent4>
      <a:accent5>
        <a:srgbClr val="6573FF"/>
      </a:accent5>
      <a:accent6>
        <a:srgbClr val="76B729"/>
      </a:accent6>
      <a:hlink>
        <a:srgbClr val="00B0F0"/>
      </a:hlink>
      <a:folHlink>
        <a:srgbClr val="0082B0"/>
      </a:folHlink>
    </a:clrScheme>
    <a:fontScheme name="ТПУ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ПУ Бумага 2022" id="{55A60C95-F522-4BAC-9770-FCA24AF08DF3}" vid="{57619226-B091-43B9-B026-5A27E7D46D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ШАБЛОН_ТПУ_бумага_2022</Template>
  <TotalTime>17215</TotalTime>
  <Words>1406</Words>
  <Application>Microsoft Office PowerPoint</Application>
  <PresentationFormat>Широкоэкранный</PresentationFormat>
  <Paragraphs>384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Graphik LC Bold</vt:lpstr>
      <vt:lpstr>Wingdings</vt:lpstr>
      <vt:lpstr>Graphik LC Black</vt:lpstr>
      <vt:lpstr>Verdana</vt:lpstr>
      <vt:lpstr>Graphik LC Light</vt:lpstr>
      <vt:lpstr>Tahoma</vt:lpstr>
      <vt:lpstr>Graphik LC Regular</vt:lpstr>
      <vt:lpstr>Arial</vt:lpstr>
      <vt:lpstr>Calibri</vt:lpstr>
      <vt:lpstr>Тема Office</vt:lpstr>
      <vt:lpstr>результаты реализации программы развития</vt:lpstr>
      <vt:lpstr>Достижение целевой модели</vt:lpstr>
      <vt:lpstr>Презентация PowerPoint</vt:lpstr>
      <vt:lpstr>Презентация PowerPoint</vt:lpstr>
      <vt:lpstr>Презентация PowerPoint</vt:lpstr>
      <vt:lpstr>Достижение целевой модели</vt:lpstr>
      <vt:lpstr>ПРОБЛЕМЫ РЕАЛИЗАЦИИ ПРОГРАММЫ РАЗВИТИЯ </vt:lpstr>
      <vt:lpstr>РЕКОМЕНДАЦИИ СОВЕТА</vt:lpstr>
      <vt:lpstr>РЕКОМЕНДАЦИИ СОВЕТА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Сычевская Ольга Витальевна</dc:creator>
  <cp:lastModifiedBy>Сычевская Ольга Витальевна</cp:lastModifiedBy>
  <cp:revision>358</cp:revision>
  <cp:lastPrinted>2022-12-02T04:47:11Z</cp:lastPrinted>
  <dcterms:created xsi:type="dcterms:W3CDTF">2022-09-15T08:49:06Z</dcterms:created>
  <dcterms:modified xsi:type="dcterms:W3CDTF">2022-12-05T10:24:41Z</dcterms:modified>
</cp:coreProperties>
</file>